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25" r:id="rId2"/>
    <p:sldId id="259" r:id="rId3"/>
    <p:sldId id="260" r:id="rId4"/>
    <p:sldId id="299" r:id="rId5"/>
    <p:sldId id="296" r:id="rId6"/>
    <p:sldId id="261" r:id="rId7"/>
    <p:sldId id="319" r:id="rId8"/>
    <p:sldId id="286" r:id="rId9"/>
    <p:sldId id="320" r:id="rId10"/>
    <p:sldId id="321" r:id="rId11"/>
    <p:sldId id="322" r:id="rId12"/>
    <p:sldId id="323" r:id="rId13"/>
    <p:sldId id="324" r:id="rId14"/>
    <p:sldId id="290" r:id="rId15"/>
    <p:sldId id="268" r:id="rId16"/>
    <p:sldId id="287" r:id="rId17"/>
    <p:sldId id="278" r:id="rId18"/>
    <p:sldId id="279" r:id="rId19"/>
    <p:sldId id="32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6" autoAdjust="0"/>
    <p:restoredTop sz="81867" autoAdjust="0"/>
  </p:normalViewPr>
  <p:slideViewPr>
    <p:cSldViewPr>
      <p:cViewPr>
        <p:scale>
          <a:sx n="60" d="100"/>
          <a:sy n="60" d="100"/>
        </p:scale>
        <p:origin x="978" y="7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20B02-83F2-4FEB-9431-AECAF63B136A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31647-CEC3-4B4E-9E1F-092345820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4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F5 </a:t>
            </a:r>
            <a:r>
              <a:rPr lang="en-US" dirty="0" err="1"/>
              <a:t>চেপে</a:t>
            </a:r>
            <a:r>
              <a:rPr lang="en-US" dirty="0"/>
              <a:t> </a:t>
            </a:r>
            <a:r>
              <a:rPr lang="en-US" dirty="0" err="1"/>
              <a:t>ppt</a:t>
            </a:r>
            <a:r>
              <a:rPr lang="en-US" dirty="0"/>
              <a:t> open </a:t>
            </a:r>
            <a:r>
              <a:rPr lang="en-US" dirty="0" err="1"/>
              <a:t>করলে</a:t>
            </a:r>
            <a:r>
              <a:rPr lang="en-US" dirty="0"/>
              <a:t> hide slide </a:t>
            </a:r>
            <a:r>
              <a:rPr lang="en-US" dirty="0" err="1"/>
              <a:t>দেখা</a:t>
            </a:r>
            <a:r>
              <a:rPr lang="en-US" baseline="0" dirty="0"/>
              <a:t> </a:t>
            </a:r>
            <a:r>
              <a:rPr lang="en-US" baseline="0" dirty="0" err="1"/>
              <a:t>যাবে</a:t>
            </a:r>
            <a:r>
              <a:rPr lang="en-US" baseline="0" dirty="0"/>
              <a:t> </a:t>
            </a:r>
            <a:r>
              <a:rPr lang="en-US" baseline="0" dirty="0" err="1"/>
              <a:t>না</a:t>
            </a:r>
            <a:r>
              <a:rPr lang="en-US" baseline="0" dirty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3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/>
              <a:t>শিক্ষার্থীর না পারার অংশটুকু </a:t>
            </a:r>
            <a:r>
              <a:rPr lang="bn-IN" dirty="0"/>
              <a:t>প্রশ্ন</a:t>
            </a:r>
            <a:r>
              <a:rPr lang="bn-IN" baseline="0" dirty="0"/>
              <a:t>-উত্তর পদ্ধতিতে শিক্ষক পরিচালনা করতে পারেন।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55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ভিডিওটি</a:t>
            </a:r>
            <a:r>
              <a:rPr lang="en-US" dirty="0"/>
              <a:t> </a:t>
            </a:r>
            <a:r>
              <a:rPr lang="en-US" dirty="0" err="1"/>
              <a:t>প্রয়োজনে</a:t>
            </a:r>
            <a:r>
              <a:rPr lang="en-US" dirty="0"/>
              <a:t> </a:t>
            </a:r>
            <a:r>
              <a:rPr lang="en-US" dirty="0" err="1"/>
              <a:t>থামিয়ে</a:t>
            </a:r>
            <a:r>
              <a:rPr lang="en-US" baseline="0" dirty="0"/>
              <a:t> </a:t>
            </a:r>
            <a:r>
              <a:rPr lang="en-US" baseline="0" dirty="0" err="1"/>
              <a:t>থামিয়ে</a:t>
            </a:r>
            <a:r>
              <a:rPr lang="en-US" baseline="0" dirty="0"/>
              <a:t> </a:t>
            </a:r>
            <a:r>
              <a:rPr lang="en-US" baseline="0" dirty="0" err="1"/>
              <a:t>প্রশ্ন</a:t>
            </a:r>
            <a:r>
              <a:rPr lang="en-US" baseline="0" dirty="0"/>
              <a:t> </a:t>
            </a:r>
            <a:r>
              <a:rPr lang="en-US" baseline="0" dirty="0" err="1"/>
              <a:t>করে</a:t>
            </a:r>
            <a:r>
              <a:rPr lang="en-US" baseline="0" dirty="0"/>
              <a:t> </a:t>
            </a:r>
            <a:r>
              <a:rPr lang="en-US" baseline="0" dirty="0" err="1"/>
              <a:t>শিক্ষক</a:t>
            </a:r>
            <a:r>
              <a:rPr lang="en-US" baseline="0" dirty="0"/>
              <a:t> </a:t>
            </a:r>
            <a:r>
              <a:rPr lang="en-US" baseline="0" dirty="0" err="1"/>
              <a:t>তার</a:t>
            </a:r>
            <a:r>
              <a:rPr lang="en-US" baseline="0" dirty="0"/>
              <a:t> </a:t>
            </a:r>
            <a:r>
              <a:rPr lang="en-US" baseline="0" dirty="0" err="1"/>
              <a:t>উদ্দেশ্য</a:t>
            </a:r>
            <a:r>
              <a:rPr lang="en-US" baseline="0" dirty="0"/>
              <a:t> </a:t>
            </a:r>
            <a:r>
              <a:rPr lang="en-US" baseline="0" dirty="0" err="1"/>
              <a:t>সফল</a:t>
            </a:r>
            <a:r>
              <a:rPr lang="en-US" baseline="0" dirty="0"/>
              <a:t> </a:t>
            </a:r>
            <a:r>
              <a:rPr lang="en-US" baseline="0" dirty="0" err="1"/>
              <a:t>করতে</a:t>
            </a:r>
            <a:r>
              <a:rPr lang="en-US" baseline="0" dirty="0"/>
              <a:t> </a:t>
            </a:r>
            <a:r>
              <a:rPr lang="en-US" baseline="0" dirty="0" err="1"/>
              <a:t>পারেন</a:t>
            </a:r>
            <a:r>
              <a:rPr lang="en-US" baseline="0" dirty="0"/>
              <a:t>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54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বিষয় শিক্ষক অন্য কোন যুক্তিযুক্ত উপায়েও এ কাজটি করতে পারেন।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15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NikoshBAN" pitchFamily="2" charset="0"/>
                <a:cs typeface="NikoshBAN" pitchFamily="2" charset="0"/>
              </a:rPr>
              <a:t>উত্ত</a:t>
            </a:r>
            <a:r>
              <a:rPr lang="bn-IN" sz="1200" dirty="0">
                <a:latin typeface="NikoshBAN" pitchFamily="2" charset="0"/>
                <a:cs typeface="NikoshBAN" pitchFamily="2" charset="0"/>
              </a:rPr>
              <a:t>রে</a:t>
            </a:r>
            <a:r>
              <a:rPr lang="bn-IN" sz="1200" baseline="0" dirty="0">
                <a:latin typeface="NikoshBAN" pitchFamily="2" charset="0"/>
                <a:cs typeface="NikoshBAN" pitchFamily="2" charset="0"/>
              </a:rPr>
              <a:t> ক্লিক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latin typeface="NikoshBAN" pitchFamily="2" charset="0"/>
                <a:cs typeface="NikoshBAN" pitchFamily="2" charset="0"/>
              </a:rPr>
              <a:t>যাবে</a:t>
            </a:r>
            <a:r>
              <a:rPr lang="en-US" sz="1200" baseline="0" dirty="0">
                <a:latin typeface="NikoshBAN" pitchFamily="2" charset="0"/>
                <a:cs typeface="NikoshBAN" pitchFamily="2" charset="0"/>
              </a:rPr>
              <a:t>।</a:t>
            </a:r>
            <a:r>
              <a:rPr lang="bn-IN" sz="1200" baseline="0" dirty="0">
                <a:latin typeface="NikoshBAN" pitchFamily="2" charset="0"/>
                <a:cs typeface="NikoshBAN" pitchFamily="2" charset="0"/>
              </a:rPr>
              <a:t> শিখনফল অর্জন হল কিনা তা যাচাইয়ের জন্য শিক্ষক আরো প্রশ্ন  সংযোজন বিয়োজন করতে পারেন।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11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শিক্ষার্থীরা</a:t>
            </a:r>
            <a:r>
              <a:rPr lang="en-US" baseline="0" dirty="0"/>
              <a:t> </a:t>
            </a:r>
            <a:r>
              <a:rPr lang="en-US" baseline="0" dirty="0" err="1"/>
              <a:t>শব্দগুলো</a:t>
            </a:r>
            <a:r>
              <a:rPr lang="en-US" baseline="0" dirty="0"/>
              <a:t> </a:t>
            </a:r>
            <a:r>
              <a:rPr lang="en-US" baseline="0" dirty="0" err="1"/>
              <a:t>লিখে</a:t>
            </a:r>
            <a:r>
              <a:rPr lang="en-US" baseline="0" dirty="0"/>
              <a:t> </a:t>
            </a:r>
            <a:r>
              <a:rPr lang="en-US" baseline="0" dirty="0" err="1"/>
              <a:t>নিবে</a:t>
            </a:r>
            <a:r>
              <a:rPr lang="en-US" baseline="0" dirty="0"/>
              <a:t>। </a:t>
            </a:r>
            <a:r>
              <a:rPr lang="en-US" baseline="0" dirty="0" err="1"/>
              <a:t>এসম্পর্কে</a:t>
            </a:r>
            <a:r>
              <a:rPr lang="en-US" baseline="0" dirty="0"/>
              <a:t> </a:t>
            </a:r>
            <a:r>
              <a:rPr lang="en-US" dirty="0" err="1"/>
              <a:t>শিক্ষার্থীকে</a:t>
            </a:r>
            <a:r>
              <a:rPr lang="en-US" baseline="0" dirty="0"/>
              <a:t> </a:t>
            </a:r>
            <a:r>
              <a:rPr lang="en-US" baseline="0" dirty="0" err="1"/>
              <a:t>প্রশ্ন</a:t>
            </a:r>
            <a:r>
              <a:rPr lang="en-US" baseline="0" dirty="0"/>
              <a:t> </a:t>
            </a:r>
            <a:r>
              <a:rPr lang="en-US" baseline="0" dirty="0" err="1"/>
              <a:t>করতে</a:t>
            </a:r>
            <a:r>
              <a:rPr lang="en-US" baseline="0" dirty="0"/>
              <a:t> </a:t>
            </a:r>
            <a:r>
              <a:rPr lang="en-US" baseline="0" dirty="0" err="1"/>
              <a:t>উৎসাহিত</a:t>
            </a:r>
            <a:r>
              <a:rPr lang="en-US" baseline="0" dirty="0"/>
              <a:t> </a:t>
            </a:r>
            <a:r>
              <a:rPr lang="en-US" baseline="0" dirty="0" err="1"/>
              <a:t>করে</a:t>
            </a:r>
            <a:r>
              <a:rPr lang="en-US" baseline="0" dirty="0"/>
              <a:t> </a:t>
            </a:r>
            <a:r>
              <a:rPr lang="en-US" baseline="0" dirty="0" err="1"/>
              <a:t>তাদের</a:t>
            </a:r>
            <a:r>
              <a:rPr lang="en-US" baseline="0" dirty="0"/>
              <a:t> </a:t>
            </a:r>
            <a:r>
              <a:rPr lang="en-US" baseline="0" dirty="0" err="1"/>
              <a:t>কাছে</a:t>
            </a:r>
            <a:r>
              <a:rPr lang="en-US" baseline="0" dirty="0"/>
              <a:t> </a:t>
            </a:r>
            <a:r>
              <a:rPr lang="en-US" baseline="0" dirty="0" err="1"/>
              <a:t>প্রশ্ন</a:t>
            </a:r>
            <a:r>
              <a:rPr lang="en-US" baseline="0" dirty="0"/>
              <a:t> </a:t>
            </a:r>
            <a:r>
              <a:rPr lang="en-US" baseline="0" dirty="0" err="1"/>
              <a:t>চাওয়া</a:t>
            </a:r>
            <a:r>
              <a:rPr lang="en-US" baseline="0" dirty="0"/>
              <a:t> </a:t>
            </a:r>
            <a:r>
              <a:rPr lang="en-US" baseline="0" dirty="0" err="1"/>
              <a:t>যেতে</a:t>
            </a:r>
            <a:r>
              <a:rPr lang="en-US" baseline="0" dirty="0"/>
              <a:t> </a:t>
            </a:r>
            <a:r>
              <a:rPr lang="en-US" baseline="0" dirty="0" err="1"/>
              <a:t>পারে</a:t>
            </a:r>
            <a:r>
              <a:rPr lang="en-US" baseline="0" dirty="0"/>
              <a:t>।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79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bn-BD" baseline="0" dirty="0">
                <a:latin typeface="NikoshBAN" pitchFamily="2" charset="0"/>
                <a:cs typeface="NikoshBAN" pitchFamily="2" charset="0"/>
              </a:rPr>
              <a:t> কাজের বিষয়টিতে আজকের পাঠের অর্জিত শিখন দ্বারা শিক্ষার্থীরা যেন তাদের নিজ নিজ  সৃজনশীল প্রতিভার বিকাশ ঘটাতে পারে সে উদ্দেশ্যে  কাজ দেওয়া যেতে পারে ।</a:t>
            </a:r>
            <a:r>
              <a:rPr lang="bn-BD" dirty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baseline="0" dirty="0">
                <a:latin typeface="NikoshBAN" pitchFamily="2" charset="0"/>
                <a:cs typeface="NikoshBAN" pitchFamily="2" charset="0"/>
              </a:rPr>
              <a:t> লক্ষ্য রাখবেন যেন শিক্ষার্থীরা বাড়ির কাজ খাতায় তুলে নেয় 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97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>
                <a:latin typeface="NikoshBAN" panose="02000000000000000000" pitchFamily="2" charset="0"/>
                <a:cs typeface="NikoshBAN" panose="02000000000000000000" pitchFamily="2" charset="0"/>
              </a:rPr>
              <a:t>পাঠশিরোনাম</a:t>
            </a:r>
            <a:r>
              <a:rPr lang="bn-IN" sz="1200" baseline="0" dirty="0">
                <a:latin typeface="NikoshBAN" panose="02000000000000000000" pitchFamily="2" charset="0"/>
                <a:cs typeface="NikoshBAN" panose="02000000000000000000" pitchFamily="2" charset="0"/>
              </a:rPr>
              <a:t> বের করার  চেষ্টা করা হয়েছে। কাঙ্খিত উত্তর পাওয়ার জন্য আরো কিছু প্রশ্ন নিজের মত করে বের করার চেষ্টা করা যেতে পারে। </a:t>
            </a:r>
            <a:r>
              <a:rPr lang="bn-BD" sz="1200" baseline="0" dirty="0">
                <a:latin typeface="NikoshBAN" pitchFamily="2" charset="0"/>
                <a:cs typeface="NikoshBAN" pitchFamily="2" charset="0"/>
              </a:rPr>
              <a:t>আজকের পাঠের মানসিক পরিবেশ তৈরির  চেষ্টা করা হয়েছে। তবে বিষয় শিক্ষক  ভিন্ন উপায়ে ও এ  কাজটি করতে পারেন।</a:t>
            </a:r>
            <a:endParaRPr lang="en-US" sz="1200" dirty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86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4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IN" sz="700" baseline="0" dirty="0"/>
              <a:t>শিখন ফল অনুযায়ী ধারাবাহিক ভাবে</a:t>
            </a:r>
            <a:r>
              <a:rPr lang="en-US" sz="700" baseline="0" dirty="0"/>
              <a:t> </a:t>
            </a:r>
            <a:r>
              <a:rPr lang="bn-IN" sz="700" baseline="0" dirty="0"/>
              <a:t>পাঠ উপস্থাপন করার জন্য </a:t>
            </a:r>
            <a:r>
              <a:rPr lang="bn-IN" sz="700" dirty="0"/>
              <a:t>এই স্লাইডটি রাখা</a:t>
            </a:r>
            <a:r>
              <a:rPr lang="bn-IN" sz="700" baseline="0" dirty="0"/>
              <a:t> হয়েছে।</a:t>
            </a:r>
            <a:r>
              <a:rPr lang="bn-IN" sz="700" dirty="0"/>
              <a:t> </a:t>
            </a:r>
            <a:r>
              <a:rPr lang="bn-BD" sz="1200" dirty="0"/>
              <a:t>শ্রেণীকক্ষে</a:t>
            </a:r>
            <a:r>
              <a:rPr lang="bn-BD" sz="1200" baseline="0" dirty="0"/>
              <a:t> উপস্থাপনের সময় প্রয়োজন না হলে স্লাইডটি হাইড করে রাখা যেতে পারে । </a:t>
            </a:r>
            <a:endParaRPr lang="en-US" sz="7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4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aseline="0" dirty="0"/>
              <a:t>শিক্ষার্থীর না পারার অংশটুকু </a:t>
            </a:r>
            <a:r>
              <a:rPr lang="bn-IN" dirty="0"/>
              <a:t>প্রশ্ন</a:t>
            </a:r>
            <a:r>
              <a:rPr lang="bn-IN" baseline="0" dirty="0"/>
              <a:t>-উত্তর পদ্ধতিতে শিক্ষক পরিচালনা করতে পারেন।</a:t>
            </a:r>
            <a:r>
              <a:rPr lang="en-US" baseline="0" dirty="0"/>
              <a:t> </a:t>
            </a:r>
            <a:r>
              <a:rPr lang="en-US" sz="1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২ </a:t>
            </a:r>
            <a:r>
              <a:rPr lang="en-US" sz="1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নং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অর্জিত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হয়ে</a:t>
            </a:r>
            <a:r>
              <a:rPr lang="en-US" sz="1200" baseline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বিষয় শিক্ষক অন্য কোন যুক্তিযুক্ত উপায়েও এ কাজটি করতে পারেন।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89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লিভারের</a:t>
            </a:r>
            <a:r>
              <a:rPr lang="en-US" baseline="0" dirty="0"/>
              <a:t> </a:t>
            </a:r>
            <a:r>
              <a:rPr lang="en-US" baseline="0" dirty="0" err="1"/>
              <a:t>চিত্র</a:t>
            </a:r>
            <a:r>
              <a:rPr lang="en-US" baseline="0" dirty="0"/>
              <a:t> </a:t>
            </a:r>
            <a:r>
              <a:rPr lang="en-US" baseline="0" dirty="0" err="1"/>
              <a:t>দেখিয়ে</a:t>
            </a:r>
            <a:r>
              <a:rPr lang="en-US" baseline="0" dirty="0"/>
              <a:t> </a:t>
            </a:r>
            <a:r>
              <a:rPr lang="en-US" baseline="0" dirty="0" err="1"/>
              <a:t>এর</a:t>
            </a:r>
            <a:r>
              <a:rPr lang="en-US" baseline="0" dirty="0"/>
              <a:t> </a:t>
            </a:r>
            <a:r>
              <a:rPr lang="en-US" baseline="0" dirty="0" err="1"/>
              <a:t>অবস্থান</a:t>
            </a:r>
            <a:r>
              <a:rPr lang="en-US" baseline="0" dirty="0"/>
              <a:t> ও </a:t>
            </a:r>
            <a:r>
              <a:rPr lang="en-US" baseline="0" dirty="0" err="1"/>
              <a:t>গঠন</a:t>
            </a:r>
            <a:r>
              <a:rPr lang="en-US" baseline="0" dirty="0"/>
              <a:t> </a:t>
            </a:r>
            <a:r>
              <a:rPr lang="en-US" baseline="0" dirty="0" err="1"/>
              <a:t>আকৃতি</a:t>
            </a:r>
            <a:r>
              <a:rPr lang="en-US" baseline="0" dirty="0"/>
              <a:t> </a:t>
            </a:r>
            <a:r>
              <a:rPr lang="en-US" baseline="0" dirty="0" err="1"/>
              <a:t>ব্যাখ্যা</a:t>
            </a:r>
            <a:r>
              <a:rPr lang="en-US" baseline="0" dirty="0"/>
              <a:t> </a:t>
            </a:r>
            <a:r>
              <a:rPr lang="en-US" baseline="0" dirty="0" err="1"/>
              <a:t>করতে</a:t>
            </a:r>
            <a:r>
              <a:rPr lang="en-US" baseline="0" dirty="0"/>
              <a:t> </a:t>
            </a:r>
            <a:r>
              <a:rPr lang="en-US" baseline="0" dirty="0" err="1"/>
              <a:t>এই</a:t>
            </a:r>
            <a:r>
              <a:rPr lang="en-US" baseline="0" dirty="0"/>
              <a:t> </a:t>
            </a:r>
            <a:r>
              <a:rPr lang="en-US" baseline="0" dirty="0" err="1"/>
              <a:t>স্লাইড</a:t>
            </a:r>
            <a:r>
              <a:rPr lang="en-US" baseline="0" dirty="0"/>
              <a:t> </a:t>
            </a:r>
            <a:r>
              <a:rPr lang="en-US" dirty="0" err="1"/>
              <a:t>শিক্ষকের</a:t>
            </a:r>
            <a:r>
              <a:rPr lang="en-US" baseline="0" dirty="0"/>
              <a:t> </a:t>
            </a:r>
            <a:r>
              <a:rPr lang="en-US" baseline="0" dirty="0" err="1"/>
              <a:t>সহায়ক</a:t>
            </a:r>
            <a:r>
              <a:rPr lang="en-US" baseline="0" dirty="0"/>
              <a:t> </a:t>
            </a:r>
            <a:r>
              <a:rPr lang="en-US" baseline="0" dirty="0" err="1"/>
              <a:t>হবে</a:t>
            </a:r>
            <a:r>
              <a:rPr lang="en-US" baseline="0" dirty="0"/>
              <a:t> </a:t>
            </a:r>
            <a:r>
              <a:rPr lang="en-US" baseline="0" dirty="0" err="1"/>
              <a:t>বলে</a:t>
            </a:r>
            <a:r>
              <a:rPr lang="en-US" baseline="0" dirty="0"/>
              <a:t> </a:t>
            </a:r>
            <a:r>
              <a:rPr lang="en-US" baseline="0" dirty="0" err="1"/>
              <a:t>আশা</a:t>
            </a:r>
            <a:r>
              <a:rPr lang="en-US" baseline="0" dirty="0"/>
              <a:t> </a:t>
            </a:r>
            <a:r>
              <a:rPr lang="en-US" baseline="0" dirty="0" err="1"/>
              <a:t>করি</a:t>
            </a:r>
            <a:r>
              <a:rPr lang="en-US" baseline="0" dirty="0"/>
              <a:t>।</a:t>
            </a:r>
            <a:r>
              <a:rPr lang="bn-IN" baseline="0" dirty="0"/>
              <a:t> শিক্ষার্থীর না পারার অংশটুকু </a:t>
            </a:r>
            <a:r>
              <a:rPr lang="bn-IN" dirty="0"/>
              <a:t>প্রশ্ন</a:t>
            </a:r>
            <a:r>
              <a:rPr lang="bn-IN" baseline="0" dirty="0"/>
              <a:t>-উত্তর পদ্ধতিতে শিক্ষক পরিচালনা করতে পারেন।</a:t>
            </a:r>
            <a:r>
              <a:rPr lang="en-US" baseline="0" dirty="0"/>
              <a:t> </a:t>
            </a:r>
            <a:r>
              <a:rPr lang="en-US" baseline="0" dirty="0" err="1"/>
              <a:t>শিক্ষার্থী</a:t>
            </a:r>
            <a:r>
              <a:rPr lang="en-US" baseline="0" dirty="0"/>
              <a:t> </a:t>
            </a:r>
            <a:r>
              <a:rPr lang="en-US" baseline="0" dirty="0" err="1"/>
              <a:t>প্রয়োজনীয়</a:t>
            </a:r>
            <a:r>
              <a:rPr lang="en-US" baseline="0" dirty="0"/>
              <a:t> </a:t>
            </a:r>
            <a:r>
              <a:rPr lang="en-US" baseline="0" dirty="0" err="1"/>
              <a:t>বৈশিষ্ট্য</a:t>
            </a:r>
            <a:r>
              <a:rPr lang="en-US" baseline="0" dirty="0"/>
              <a:t> </a:t>
            </a:r>
            <a:r>
              <a:rPr lang="en-US" baseline="0" dirty="0" err="1"/>
              <a:t>গুলো</a:t>
            </a:r>
            <a:r>
              <a:rPr lang="en-US" baseline="0" dirty="0"/>
              <a:t> </a:t>
            </a:r>
            <a:r>
              <a:rPr lang="en-US" baseline="0" dirty="0" err="1"/>
              <a:t>লিখেনিবে</a:t>
            </a:r>
            <a:r>
              <a:rPr lang="en-US" baseline="0" dirty="0"/>
              <a:t>।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44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/>
              <a:t>শিক্ষার্থীর না পারার অংশটুকু </a:t>
            </a:r>
            <a:r>
              <a:rPr lang="bn-IN" dirty="0"/>
              <a:t>প্রশ্ন</a:t>
            </a:r>
            <a:r>
              <a:rPr lang="bn-IN" baseline="0" dirty="0"/>
              <a:t>-উত্তর পদ্ধতিতে শিক্ষক পরিচালনা করতে পারেন।</a:t>
            </a:r>
            <a:r>
              <a:rPr lang="en-US" baseline="0" dirty="0"/>
              <a:t> </a:t>
            </a:r>
            <a:r>
              <a:rPr lang="en-US" baseline="0" dirty="0" err="1"/>
              <a:t>চলমান</a:t>
            </a:r>
            <a:r>
              <a:rPr lang="en-US" baseline="0" dirty="0"/>
              <a:t> </a:t>
            </a:r>
            <a:r>
              <a:rPr lang="en-US" baseline="0" dirty="0" err="1"/>
              <a:t>বিন্দুগুলো</a:t>
            </a:r>
            <a:r>
              <a:rPr lang="en-US" baseline="0" dirty="0"/>
              <a:t> </a:t>
            </a:r>
            <a:r>
              <a:rPr lang="en-US" baseline="0" dirty="0" err="1"/>
              <a:t>প্রতীকি</a:t>
            </a:r>
            <a:r>
              <a:rPr lang="en-US" baseline="0" dirty="0"/>
              <a:t> </a:t>
            </a:r>
            <a:r>
              <a:rPr lang="en-US" baseline="0" dirty="0" err="1"/>
              <a:t>হিসাবে</a:t>
            </a:r>
            <a:r>
              <a:rPr lang="en-US" baseline="0" dirty="0"/>
              <a:t> </a:t>
            </a:r>
            <a:r>
              <a:rPr lang="en-US" baseline="0" dirty="0" err="1"/>
              <a:t>ব্যবহার</a:t>
            </a:r>
            <a:r>
              <a:rPr lang="en-US" baseline="0" dirty="0"/>
              <a:t> </a:t>
            </a:r>
            <a:r>
              <a:rPr lang="en-US" baseline="0" dirty="0" err="1"/>
              <a:t>করেছি</a:t>
            </a:r>
            <a:r>
              <a:rPr lang="en-US" baseline="0" dirty="0"/>
              <a:t>। </a:t>
            </a:r>
            <a:r>
              <a:rPr lang="en-US" sz="1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গ্রন্থির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1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অবস্থান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উল্লেখ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স্লাইডে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দেখানোর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চেষ্টা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44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/>
              <a:t>শিক্ষার্থীর না পারার অংশটুকু </a:t>
            </a:r>
            <a:r>
              <a:rPr lang="bn-IN" dirty="0"/>
              <a:t>প্রশ্ন</a:t>
            </a:r>
            <a:r>
              <a:rPr lang="bn-IN" baseline="0" dirty="0"/>
              <a:t>-উত্তর পদ্ধতিতে শিক্ষক পরিচালনা করতে পারেন।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83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৩ </a:t>
            </a:r>
            <a:r>
              <a:rPr lang="en-US" baseline="0" dirty="0" err="1"/>
              <a:t>নং</a:t>
            </a:r>
            <a:r>
              <a:rPr lang="en-US" baseline="0" dirty="0"/>
              <a:t> </a:t>
            </a:r>
            <a:r>
              <a:rPr lang="en-US" baseline="0" dirty="0" err="1"/>
              <a:t>শিখনফল</a:t>
            </a:r>
            <a:r>
              <a:rPr lang="en-US" baseline="0" dirty="0"/>
              <a:t> </a:t>
            </a:r>
            <a:r>
              <a:rPr lang="en-US" baseline="0" dirty="0" err="1"/>
              <a:t>অর্জিত</a:t>
            </a:r>
            <a:r>
              <a:rPr lang="en-US" baseline="0" dirty="0"/>
              <a:t> </a:t>
            </a:r>
            <a:r>
              <a:rPr lang="en-US" baseline="0" dirty="0" err="1"/>
              <a:t>হবে</a:t>
            </a:r>
            <a:r>
              <a:rPr lang="en-US" baseline="0" dirty="0"/>
              <a:t> </a:t>
            </a:r>
            <a:r>
              <a:rPr lang="en-US" baseline="0" dirty="0" err="1"/>
              <a:t>উপরের</a:t>
            </a:r>
            <a:r>
              <a:rPr lang="en-US" baseline="0" dirty="0"/>
              <a:t> </a:t>
            </a:r>
            <a:r>
              <a:rPr lang="en-US" baseline="0" dirty="0" err="1"/>
              <a:t>এই</a:t>
            </a:r>
            <a:r>
              <a:rPr lang="en-US" baseline="0" dirty="0"/>
              <a:t> </a:t>
            </a:r>
            <a:r>
              <a:rPr lang="en-US" baseline="0" dirty="0" err="1"/>
              <a:t>দুটি</a:t>
            </a:r>
            <a:r>
              <a:rPr lang="en-US" baseline="0" dirty="0"/>
              <a:t> </a:t>
            </a:r>
            <a:r>
              <a:rPr lang="en-US" baseline="0" dirty="0" err="1"/>
              <a:t>স্লাইডে</a:t>
            </a:r>
            <a:r>
              <a:rPr lang="en-US" baseline="0" dirty="0"/>
              <a:t> </a:t>
            </a:r>
            <a:r>
              <a:rPr lang="en-US" baseline="0" dirty="0" err="1"/>
              <a:t>আশা</a:t>
            </a:r>
            <a:r>
              <a:rPr lang="en-US" baseline="0" dirty="0"/>
              <a:t> </a:t>
            </a:r>
            <a:r>
              <a:rPr lang="en-US" baseline="0" dirty="0" err="1"/>
              <a:t>করি</a:t>
            </a:r>
            <a:r>
              <a:rPr lang="en-US" baseline="0" dirty="0"/>
              <a:t>।</a:t>
            </a:r>
            <a:r>
              <a:rPr lang="bn-IN" baseline="0" dirty="0"/>
              <a:t> শিক্ষার্থীর না পারার অংশটুকু </a:t>
            </a:r>
            <a:r>
              <a:rPr lang="bn-IN" dirty="0"/>
              <a:t>প্রশ্ন</a:t>
            </a:r>
            <a:r>
              <a:rPr lang="bn-IN" baseline="0" dirty="0"/>
              <a:t>-উত্তর পদ্ধতিতে শিক্ষক পরিচালনা করতে পারেন।</a:t>
            </a:r>
            <a:r>
              <a:rPr lang="en-US" baseline="0" dirty="0"/>
              <a:t> </a:t>
            </a:r>
            <a:r>
              <a:rPr lang="bn-IN" baseline="0" dirty="0"/>
              <a:t>শিক্ষার্থী</a:t>
            </a:r>
            <a:r>
              <a:rPr lang="en-US" baseline="0" dirty="0" err="1"/>
              <a:t>রা</a:t>
            </a:r>
            <a:r>
              <a:rPr lang="en-US" baseline="0" dirty="0"/>
              <a:t> </a:t>
            </a:r>
            <a:r>
              <a:rPr lang="en-US" baseline="0" dirty="0" err="1"/>
              <a:t>খাতায়</a:t>
            </a:r>
            <a:r>
              <a:rPr lang="en-US" baseline="0" dirty="0"/>
              <a:t> </a:t>
            </a:r>
            <a:r>
              <a:rPr lang="en-US" baseline="0" dirty="0" err="1"/>
              <a:t>লিখে</a:t>
            </a:r>
            <a:r>
              <a:rPr lang="en-US" baseline="0" dirty="0"/>
              <a:t> </a:t>
            </a:r>
            <a:r>
              <a:rPr lang="en-US" baseline="0" dirty="0" err="1"/>
              <a:t>নিবে</a:t>
            </a:r>
            <a:r>
              <a:rPr lang="en-US" baseline="0" dirty="0"/>
              <a:t>।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31647-CEC3-4B4E-9E1F-0923458209D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914400"/>
            <a:ext cx="5341527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জন্য। </a:t>
            </a: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 তাই স্লাইডটি হাইড করে রাখা হয়েছে।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895600"/>
            <a:ext cx="795602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স্লাইডের </a:t>
            </a:r>
            <a:r>
              <a:rPr lang="bn-BD" sz="3200">
                <a:latin typeface="NikoshBAN" pitchFamily="2" charset="0"/>
                <a:cs typeface="NikoshBAN" pitchFamily="2" charset="0"/>
              </a:rPr>
              <a:t>নিচে অর্থাৎ 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Slide Note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সংযোজন করা হয়েছে। </a:t>
            </a: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সম্মানিত শিক্ষকগণ পাঠটি উপস্থাপনের পূর্বে  উল্লেখিত</a:t>
            </a:r>
          </a:p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দেখে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2"/>
          <a:stretch/>
        </p:blipFill>
        <p:spPr>
          <a:xfrm>
            <a:off x="4648200" y="403284"/>
            <a:ext cx="4257912" cy="36353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400" y="154782"/>
            <a:ext cx="2741286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যকৃতের কাজ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4286" b="3653"/>
          <a:stretch/>
        </p:blipFill>
        <p:spPr>
          <a:xfrm>
            <a:off x="228600" y="730962"/>
            <a:ext cx="4191000" cy="36124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254" y="4621926"/>
            <a:ext cx="7901946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যকৃত পিত্তরস তৈরি করে। এতে পানি, পিত্তলবণ, কোলেস্টেরল ও খনিজ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লবণ</a:t>
            </a:r>
            <a:r>
              <a:rPr lang="bn-IN" sz="240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প্রধান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1295400" y="1066800"/>
            <a:ext cx="206864" cy="17250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8600" y="5205252"/>
            <a:ext cx="8305800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এনজাইম থাকে না। দেহে উদ্বৃত্ত গ্লুকোজ সঞ্চিত করে রাখে, ক্ষারীয় পরিবেশ সৃষ্টি করে।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40" y="1255989"/>
            <a:ext cx="4011772" cy="30088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5262" y="5788578"/>
            <a:ext cx="5214938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পিত্তরস চর্বিজাতীয় খাদ্যকে ক্ষুদ্র দানায় পরিনত করে।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2156933" y="4434800"/>
            <a:ext cx="3938588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যকৃতে আসা অতিরিক্ত অ্যামাইনোএসিড।</a:t>
            </a:r>
            <a:endParaRPr lang="en-US" sz="24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1657588" y="4848144"/>
            <a:ext cx="5524262" cy="1831973"/>
            <a:chOff x="1657588" y="4848144"/>
            <a:chExt cx="5524262" cy="1831973"/>
          </a:xfrm>
        </p:grpSpPr>
        <p:sp>
          <p:nvSpPr>
            <p:cNvPr id="17" name="Rectangle 16"/>
            <p:cNvSpPr/>
            <p:nvPr/>
          </p:nvSpPr>
          <p:spPr>
            <a:xfrm>
              <a:off x="1657588" y="5948837"/>
              <a:ext cx="1264444" cy="45243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4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ইউরিয়া</a:t>
              </a:r>
              <a:endParaRPr lang="en-US" sz="24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43300" y="6227681"/>
              <a:ext cx="1676400" cy="45243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4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ইউরিক এসিড</a:t>
              </a:r>
              <a:endParaRPr lang="en-US" sz="24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821922" y="5938632"/>
              <a:ext cx="1359928" cy="44045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24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অ্যামোনিয়া</a:t>
              </a:r>
              <a:endParaRPr lang="en-US" sz="2400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381500" y="4848144"/>
              <a:ext cx="0" cy="139287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2667000" y="4848144"/>
              <a:ext cx="1747839" cy="11097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433887" y="4867690"/>
              <a:ext cx="1661634" cy="11471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1366837" y="5017481"/>
            <a:ext cx="6029326" cy="452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বিভিন্ন রাসায়নিক বিক্রিয়ার মাধ্যমে নাইট্রোজেনঘটিত বর্জ্য সৃষ্টি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217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417 0.06435 0 -0.01065 0 0.12291 C 0 0.13333 -0.00035 0.14375 -0.00156 0.15393 C -0.00191 0.15648 -0.0033 0.15856 -0.00469 0.16041 C -0.00764 0.16365 -0.01042 0.16759 -0.01406 0.16875 C -0.02361 0.17106 -0.01944 0.16967 -0.02656 0.17291 C -0.03264 0.17199 -0.04201 0.17407 -0.04687 0.16643 C -0.04948 0.16273 -0.05104 0.1581 -0.05312 0.15393 L -0.05625 0.14791 C -0.06007 0.1324 -0.05712 0.13842 -0.06406 0.12893 C -0.06771 0.11435 -0.06406 0.11782 -0.07187 0.11458 C -0.07535 0.11759 -0.07899 0.12014 -0.08125 0.12477 C -0.08229 0.12662 -0.08229 0.12893 -0.08281 0.13125 C -0.08125 0.13264 -0.08003 0.13518 -0.07812 0.13541 C -0.07344 0.13588 -0.06753 0.13773 -0.06406 0.1331 C -0.06146 0.12963 -0.07135 0.13171 -0.075 0.13125 C -0.08594 0.12152 -0.0875 0.12569 -0.07969 0.11875 C -0.07378 0.11944 -0.06562 0.11782 -0.06094 0.12477 C -0.05851 0.1287 -0.05747 0.13379 -0.05469 0.13727 C -0.05312 0.13958 -0.05139 0.1412 -0.05 0.14375 C -0.0441 0.15393 -0.04635 0.15555 -0.03906 0.16041 C -0.03767 0.16134 -0.03594 0.1618 -0.03437 0.16227 C -0.03229 0.16458 -0.03038 0.16689 -0.02812 0.16875 C -0.02674 0.16967 -0.02483 0.16944 -0.02344 0.1706 C -0.02309 0.17106 -0.02344 0.17199 -0.02344 0.17291 L -0.02344 0.17291 " pathEditMode="relative" ptsTypes="AAAAAAAAAAAAAAAAAAAAAAAAAAA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4286" b="3653"/>
          <a:stretch/>
        </p:blipFill>
        <p:spPr>
          <a:xfrm>
            <a:off x="1524000" y="990600"/>
            <a:ext cx="5834669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966">
            <a:off x="3635158" y="4438618"/>
            <a:ext cx="3207186" cy="14122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56293" y="171451"/>
            <a:ext cx="3938588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মিশ্রগ্রন্থি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অগ্নাশয়ের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দুধরনের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74741" y="786344"/>
            <a:ext cx="2339859" cy="6971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এনজাইম নিঃসরন বা</a:t>
            </a:r>
          </a:p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বহিঃক্ষরা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494881" y="786344"/>
            <a:ext cx="2496719" cy="7553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হরমোন নিঃসরন বা</a:t>
            </a:r>
          </a:p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অন্তঃক্ষরা বা নালী বিহীন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5105400" y="50292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00600" y="4875302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14600" y="6082401"/>
            <a:ext cx="4424236" cy="4073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অগ্নাশয়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রস নালী পথে কোথায় প্রবেশ করছে? </a:t>
            </a:r>
            <a:endParaRPr lang="en-US" sz="2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304800" y="1483518"/>
            <a:ext cx="457201" cy="4158853"/>
            <a:chOff x="609600" y="1483518"/>
            <a:chExt cx="685800" cy="4231482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609600" y="1483518"/>
              <a:ext cx="0" cy="42314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09600" y="3352800"/>
              <a:ext cx="685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09600" y="4495800"/>
              <a:ext cx="685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09600" y="5715000"/>
              <a:ext cx="685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731392" y="5226125"/>
            <a:ext cx="1376772" cy="4162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অ্যামাইলেজ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820519" y="4207069"/>
            <a:ext cx="1292496" cy="4350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লাইপেজ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762001" y="3163305"/>
            <a:ext cx="1219199" cy="4655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ট্রিপসিন</a:t>
            </a:r>
            <a:endParaRPr lang="en-US" sz="24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2590800" y="2802769"/>
            <a:ext cx="3672514" cy="3314077"/>
            <a:chOff x="4723186" y="2166621"/>
            <a:chExt cx="4122854" cy="349577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9216"/>
            <a:stretch/>
          </p:blipFill>
          <p:spPr>
            <a:xfrm>
              <a:off x="4723186" y="3866424"/>
              <a:ext cx="2287214" cy="179597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8" t="16551" r="12667" b="22125"/>
            <a:stretch/>
          </p:blipFill>
          <p:spPr>
            <a:xfrm>
              <a:off x="4723186" y="2166621"/>
              <a:ext cx="4122854" cy="16764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0921" y="3843022"/>
              <a:ext cx="1815119" cy="1759642"/>
            </a:xfrm>
            <a:prstGeom prst="rect">
              <a:avLst/>
            </a:prstGeom>
          </p:spPr>
        </p:pic>
      </p:grpSp>
      <p:sp>
        <p:nvSpPr>
          <p:cNvPr id="26" name="Right Brace 25"/>
          <p:cNvSpPr/>
          <p:nvPr/>
        </p:nvSpPr>
        <p:spPr>
          <a:xfrm>
            <a:off x="1997046" y="3352800"/>
            <a:ext cx="579680" cy="19625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 flipH="1">
            <a:off x="8382000" y="1542550"/>
            <a:ext cx="433847" cy="2944787"/>
            <a:chOff x="545229" y="1483518"/>
            <a:chExt cx="750171" cy="2817211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545229" y="1483518"/>
              <a:ext cx="64371" cy="28172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09600" y="2689141"/>
              <a:ext cx="685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09600" y="3638479"/>
              <a:ext cx="5286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45229" y="4268892"/>
              <a:ext cx="685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Rectangle 39"/>
          <p:cNvSpPr/>
          <p:nvPr/>
        </p:nvSpPr>
        <p:spPr>
          <a:xfrm>
            <a:off x="7323873" y="4190085"/>
            <a:ext cx="1376772" cy="4162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অ্যামাইলেজ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7372730" y="3479147"/>
            <a:ext cx="1292496" cy="4350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লাইপেজ</a:t>
            </a:r>
            <a:endParaRPr lang="en-US" sz="2400" dirty="0"/>
          </a:p>
        </p:txBody>
      </p:sp>
      <p:sp>
        <p:nvSpPr>
          <p:cNvPr id="42" name="Rectangle 41"/>
          <p:cNvSpPr/>
          <p:nvPr/>
        </p:nvSpPr>
        <p:spPr>
          <a:xfrm>
            <a:off x="7638262" y="2514600"/>
            <a:ext cx="888248" cy="4655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গ্লুকাগন</a:t>
            </a:r>
            <a:endParaRPr lang="en-US" sz="2400" dirty="0"/>
          </a:p>
        </p:txBody>
      </p:sp>
      <p:sp>
        <p:nvSpPr>
          <p:cNvPr id="45" name="Rectangular Callout 44"/>
          <p:cNvSpPr/>
          <p:nvPr/>
        </p:nvSpPr>
        <p:spPr>
          <a:xfrm>
            <a:off x="6894858" y="5187154"/>
            <a:ext cx="2067937" cy="704463"/>
          </a:xfrm>
          <a:prstGeom prst="wedgeRectCallout">
            <a:avLst>
              <a:gd name="adj1" fmla="val 44112"/>
              <a:gd name="adj2" fmla="val -154511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এরা শারীরবৃত্তীয় কাজে ভূমিকা রাখে</a:t>
            </a:r>
            <a:endParaRPr lang="en-US" sz="2400" dirty="0"/>
          </a:p>
        </p:txBody>
      </p:sp>
      <p:sp>
        <p:nvSpPr>
          <p:cNvPr id="46" name="Rectangular Callout 45"/>
          <p:cNvSpPr/>
          <p:nvPr/>
        </p:nvSpPr>
        <p:spPr>
          <a:xfrm>
            <a:off x="677028" y="5854040"/>
            <a:ext cx="1913772" cy="704463"/>
          </a:xfrm>
          <a:prstGeom prst="wedgeRectCallout">
            <a:avLst>
              <a:gd name="adj1" fmla="val 61084"/>
              <a:gd name="adj2" fmla="val -109892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এরা এসকল খাদ্য পরিপাক করে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01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851 -0.00579 -0.01684 -0.01389 -0.02656 -0.01482 C -0.04323 -0.01598 -0.0599 -0.01621 -0.07656 -0.01667 C -0.07969 -0.01945 -0.08385 -0.02084 -0.08594 -0.025 C -0.08698 -0.02732 -0.08733 -0.03079 -0.08906 -0.03148 C -0.09514 -0.03357 -0.10156 -0.03287 -0.10781 -0.03334 C -0.10937 -0.03473 -0.11094 -0.03658 -0.1125 -0.0375 C -0.11476 -0.03912 -0.12153 -0.04121 -0.12344 -0.04167 C -0.125 -0.04306 -0.12639 -0.04514 -0.12812 -0.04584 C -0.13073 -0.04723 -0.13351 -0.04723 -0.13594 -0.04815 C -0.13767 -0.04861 -0.13906 -0.04954 -0.14062 -0.05 C -0.14288 -0.04977 -0.15503 -0.04931 -0.15937 -0.04584 C -0.16441 -0.04213 -0.16962 -0.0338 -0.175 -0.03148 L -0.18437 -0.02732 C -0.18594 -0.02639 -0.18785 -0.02639 -0.18906 -0.025 C -0.19062 -0.02361 -0.19219 -0.02199 -0.19375 -0.02084 C -0.20677 -0.0132 -0.2 -0.02107 -0.20625 -0.0125 L -0.20625 -0.0125 " pathEditMode="relative" ptsTypes="AAAAAAAAAAAAAAAAA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0 C -0.00781 -0.00069 -0.0158 -0.00116 -0.02344 -0.00208 C -0.02951 -0.00301 -0.02743 -0.00532 -0.03281 -0.00856 C -0.0349 -0.00949 -0.03698 -0.00995 -0.03906 -0.01042 C -0.0408 -0.01181 -0.04219 -0.01366 -0.04392 -0.01458 C -0.04687 -0.01644 -0.0533 -0.01875 -0.0533 -0.01875 C -0.06667 -0.03079 -0.04965 -0.01644 -0.06267 -0.02523 C -0.06424 -0.02616 -0.06545 -0.0287 -0.06719 -0.0294 C -0.07292 -0.03079 -0.07865 -0.03079 -0.08455 -0.03125 C -0.10382 -0.04005 -0.07569 -0.02801 -0.13142 -0.03542 C -0.13316 -0.03588 -0.13455 -0.03819 -0.13594 -0.03958 C -0.13837 -0.04421 -0.14028 -0.04907 -0.14392 -0.05208 C -0.14514 -0.05347 -0.14705 -0.05324 -0.14844 -0.0544 C -0.15017 -0.05532 -0.15156 -0.05741 -0.1533 -0.05856 C -0.15625 -0.06019 -0.15955 -0.06134 -0.16267 -0.06273 L -0.16719 -0.06458 C -0.17865 -0.06412 -0.19028 -0.06435 -0.20156 -0.06273 C -0.20486 -0.06204 -0.21094 -0.05856 -0.21094 -0.05856 C -0.22274 -0.04815 -0.20833 -0.06134 -0.22031 -0.04792 C -0.22187 -0.04653 -0.22344 -0.04514 -0.22517 -0.04375 C -0.22552 -0.0419 -0.22569 -0.03935 -0.22656 -0.03773 C -0.22795 -0.03519 -0.22986 -0.03356 -0.23142 -0.03125 C -0.23247 -0.0294 -0.23351 -0.02708 -0.23455 -0.02523 C -0.2349 -0.02245 -0.23594 -0.01968 -0.23594 -0.0169 C -0.23594 -0.01458 -0.2349 -0.01273 -0.23455 -0.01042 C -0.23437 -0.00995 -0.23455 -0.00903 -0.23455 -0.00856 L -0.23455 -0.01042 " pathEditMode="relative" ptsTypes="AAAAAAAAAAAAAAAAAAAAAAAAAAAA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46 L 3.33333E-6 0.00046 C -0.00174 -0.01944 -0.00261 -0.0375 -0.00521 -0.05579 C -0.00816 -0.06967 -0.01997 -0.09722 -0.025 -0.11018 C -0.02969 -0.13565 -0.03594 -0.16852 -0.03976 -0.19491 C -0.04184 -0.20717 -0.04236 -0.22014 -0.04445 -0.23171 C -0.0474 -0.24421 -0.05122 -0.25579 -0.05417 -0.26805 L -0.0592 -0.28704 C -0.06094 -0.30046 -0.06268 -0.31458 -0.06424 -0.3287 C -0.06598 -0.34514 -0.06598 -0.36204 -0.06893 -0.37778 C -0.07066 -0.38495 -0.07622 -0.38958 -0.07917 -0.39653 C -0.08299 -0.40417 -0.08716 -0.41134 -0.08889 -0.42083 C -0.09045 -0.43009 -0.08889 -0.4412 -0.08889 -0.45023 L -0.07917 -0.44491 " pathEditMode="relative" rAng="0" ptsTypes="AAAAAAAAAAAA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-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8" grpId="0" animBg="1"/>
      <p:bldP spid="19" grpId="0" animBg="1"/>
      <p:bldP spid="20" grpId="0" animBg="1"/>
      <p:bldP spid="26" grpId="0" animBg="1"/>
      <p:bldP spid="40" grpId="0" animBg="1"/>
      <p:bldP spid="41" grpId="0" animBg="1"/>
      <p:bldP spid="42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23" y="460653"/>
            <a:ext cx="6096000" cy="441960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63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7323" y="4649214"/>
            <a:ext cx="6086477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গ্যাস্ট্রিকগ্রন্থির অবস্থান কোথায়?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477000" y="4659869"/>
            <a:ext cx="2286001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পাকস্থলির প্রচীর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457323" y="5359956"/>
            <a:ext cx="5562600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 গ্রন্থি থেকে গ্যাস্ট্রিক রস বা পাচক রস নিঃসৃত হয়।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457322" y="228601"/>
            <a:ext cx="6086477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গ্যাস্ট্রিকগ্রন্থি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197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8" t="6666" r="31069" b="45556"/>
          <a:stretch/>
        </p:blipFill>
        <p:spPr>
          <a:xfrm rot="10800000" flipV="1">
            <a:off x="3747254" y="2583219"/>
            <a:ext cx="4634746" cy="2667227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5600" y="228600"/>
            <a:ext cx="2886078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আন্ত্রিকগ্রন্থি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145386" y="1560240"/>
            <a:ext cx="4280814" cy="2938776"/>
            <a:chOff x="145386" y="1560240"/>
            <a:chExt cx="4280814" cy="2938776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2114820" y="1902183"/>
              <a:ext cx="2311380" cy="225489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145386" y="1560240"/>
              <a:ext cx="2587013" cy="2581927"/>
              <a:chOff x="2633106" y="2502235"/>
              <a:chExt cx="2587013" cy="258192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633106" y="2590800"/>
                <a:ext cx="2410382" cy="2493362"/>
              </a:xfrm>
              <a:prstGeom prst="ellips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1415" y="2502235"/>
                <a:ext cx="2568704" cy="2577164"/>
              </a:xfrm>
              <a:prstGeom prst="rect">
                <a:avLst/>
              </a:prstGeom>
            </p:spPr>
          </p:pic>
        </p:grpSp>
        <p:cxnSp>
          <p:nvCxnSpPr>
            <p:cNvPr id="7" name="Straight Connector 6"/>
            <p:cNvCxnSpPr/>
            <p:nvPr/>
          </p:nvCxnSpPr>
          <p:spPr>
            <a:xfrm flipH="1" flipV="1">
              <a:off x="923334" y="4100356"/>
              <a:ext cx="3415305" cy="39866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320109" y="411039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ভিলাস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7652" y="5283389"/>
            <a:ext cx="8439148" cy="4333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ক্ষুদ্রান্তের প্রাচীরে ভিলাই-এ আন্ত্রিকগ্রন্থি থাকে এবং আন্ত্রিক রস নিঃসৃত করে। 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3699628" y="1153750"/>
            <a:ext cx="3429000" cy="8129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খাদ্যের উপর গ্রন্থিগুলোর কাজ ভিডিওতে লক্ষ কর</a:t>
            </a:r>
            <a:endParaRPr lang="en-US" sz="2800" dirty="0"/>
          </a:p>
        </p:txBody>
      </p:sp>
      <p:graphicFrame>
        <p:nvGraphicFramePr>
          <p:cNvPr id="18" name="Object 1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52989"/>
              </p:ext>
            </p:extLst>
          </p:nvPr>
        </p:nvGraphicFramePr>
        <p:xfrm>
          <a:off x="6748908" y="585048"/>
          <a:ext cx="2122728" cy="1791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48908" y="585048"/>
                        <a:ext cx="2122728" cy="1791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02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863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71974" y="250307"/>
            <a:ext cx="343395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একক </a:t>
            </a:r>
            <a:r>
              <a:rPr lang="en-US" sz="28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r>
              <a:rPr lang="en-US" sz="28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৮</a:t>
            </a:r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মি</a:t>
            </a:r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.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447800" y="6017902"/>
            <a:ext cx="5715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চিত্রটি আঁক এবং বিভিন্ন অংশ চিহ্নিত কর।</a:t>
            </a:r>
            <a:endParaRPr lang="en-US" sz="28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29"/>
          <a:stretch/>
        </p:blipFill>
        <p:spPr>
          <a:xfrm>
            <a:off x="876300" y="1143000"/>
            <a:ext cx="6858000" cy="43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37662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0" y="247650"/>
            <a:ext cx="3677516" cy="5225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879" y="3107945"/>
            <a:ext cx="70632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৪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। যকৃতের কাজ কী?</a:t>
            </a:r>
          </a:p>
          <a:p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৫।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অগ্নাশয় নিঃসৃত হরমোন গুলো হচ্ছে-</a:t>
            </a:r>
          </a:p>
          <a:p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  ।) গ্লুকাগন </a:t>
            </a:r>
          </a:p>
          <a:p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।।) ট্রিপসিন</a:t>
            </a:r>
          </a:p>
          <a:p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।।।) ইনসুলিন</a:t>
            </a:r>
            <a:endParaRPr lang="bn-IN" sz="2800" dirty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>
                <a:latin typeface="NikoshBAN" pitchFamily="2" charset="0"/>
                <a:cs typeface="NikoshBAN" pitchFamily="2" charset="0"/>
              </a:rPr>
              <a:t>ক)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।)    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খ)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।।)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গ)   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।), ।।।)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ঘ)   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।।), ।।।)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62800" y="381000"/>
            <a:ext cx="1752600" cy="914400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NikoshBAN" pitchFamily="2" charset="0"/>
                <a:cs typeface="NikoshBAN" pitchFamily="2" charset="0"/>
              </a:rPr>
              <a:t>উত্তর</a:t>
            </a:r>
            <a:endParaRPr lang="en-US" sz="5400" dirty="0"/>
          </a:p>
        </p:txBody>
      </p:sp>
      <p:sp>
        <p:nvSpPr>
          <p:cNvPr id="12" name="Donut 11"/>
          <p:cNvSpPr/>
          <p:nvPr/>
        </p:nvSpPr>
        <p:spPr>
          <a:xfrm>
            <a:off x="3429000" y="5138488"/>
            <a:ext cx="685800" cy="685800"/>
          </a:xfrm>
          <a:prstGeom prst="donut">
            <a:avLst>
              <a:gd name="adj" fmla="val 1292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1592" y="1454199"/>
            <a:ext cx="6301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১।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প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রিপাক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গ্রন্থি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কী </a:t>
            </a:r>
            <a:r>
              <a:rPr lang="en-US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1592" y="2019462"/>
            <a:ext cx="27655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2800" dirty="0">
                <a:latin typeface="NikoshBAN" pitchFamily="2" charset="0"/>
                <a:cs typeface="NikoshBAN" pitchFamily="2" charset="0"/>
              </a:rPr>
              <a:t>২। লালাগ্রন্থির নাম বল</a:t>
            </a:r>
            <a:r>
              <a:rPr lang="bn-IN" sz="2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861592" y="2542682"/>
            <a:ext cx="563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৩।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 লালাগ্রন্থিতে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 এনজাইম থাকে?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00200" y="228600"/>
            <a:ext cx="5486400" cy="76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গুরুত্বপূর্ণ</a:t>
            </a:r>
            <a:r>
              <a:rPr lang="en-US" sz="32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শব্দসমূহ</a:t>
            </a:r>
            <a:r>
              <a:rPr lang="en-US" sz="32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2700" y="1219200"/>
            <a:ext cx="30099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পৌষ্টিকগ্রন্থি </a:t>
            </a:r>
            <a:endParaRPr lang="en-US" sz="24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লালাগ্রন্থি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এনজাইম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anose="02000000000000000000" pitchFamily="2" charset="0"/>
                <a:cs typeface="NikoshBAN" panose="02000000000000000000" pitchFamily="2" charset="0"/>
              </a:rPr>
              <a:t>যকৃত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itchFamily="2" charset="0"/>
                <a:cs typeface="NikoshBAN" pitchFamily="2" charset="0"/>
              </a:rPr>
              <a:t>ডিওডেনাম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itchFamily="2" charset="0"/>
                <a:cs typeface="NikoshBAN" pitchFamily="2" charset="0"/>
              </a:rPr>
              <a:t>অগ্নাশয়</a:t>
            </a: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n-IN" sz="2400" dirty="0">
                <a:latin typeface="NikoshBAN" pitchFamily="2" charset="0"/>
                <a:cs typeface="NikoshBAN" pitchFamily="2" charset="0"/>
              </a:rPr>
              <a:t>পিত্তনালি</a:t>
            </a:r>
            <a:endParaRPr lang="en-US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ভিলাস</a:t>
            </a:r>
            <a:endParaRPr lang="en-US" sz="2800" dirty="0">
              <a:solidFill>
                <a:srgbClr val="C0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n-IN" sz="2800" dirty="0">
                <a:latin typeface="NikoshBAN" pitchFamily="2" charset="0"/>
                <a:cs typeface="NikoshBAN" pitchFamily="2" charset="0"/>
              </a:rPr>
              <a:t>ক্ষুদ্রান্ত</a:t>
            </a:r>
            <a:endParaRPr lang="bn-IN" sz="24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8"/>
          <p:cNvGrpSpPr/>
          <p:nvPr/>
        </p:nvGrpSpPr>
        <p:grpSpPr>
          <a:xfrm>
            <a:off x="2514600" y="250918"/>
            <a:ext cx="3369601" cy="641163"/>
            <a:chOff x="59399" y="2886999"/>
            <a:chExt cx="6265201" cy="1216800"/>
          </a:xfrm>
          <a:scene3d>
            <a:camera prst="orthographicFront"/>
            <a:lightRig rig="flat" dir="t"/>
          </a:scene3d>
        </p:grpSpPr>
        <p:sp>
          <p:nvSpPr>
            <p:cNvPr id="10" name="Rounded Rectangle 9"/>
            <p:cNvSpPr/>
            <p:nvPr/>
          </p:nvSpPr>
          <p:spPr>
            <a:xfrm>
              <a:off x="228600" y="2886999"/>
              <a:ext cx="6096000" cy="1216800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4000" dirty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NikoshBAN" pitchFamily="2" charset="0"/>
                  <a:cs typeface="NikoshBAN" pitchFamily="2" charset="0"/>
                </a:rPr>
                <a:t>বাড়ির</a:t>
              </a:r>
              <a:r>
                <a:rPr lang="en-US" sz="3600" dirty="0">
                  <a:solidFill>
                    <a:srgbClr val="00206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NikoshBAN" pitchFamily="2" charset="0"/>
                  <a:cs typeface="NikoshBAN" pitchFamily="2" charset="0"/>
                </a:rPr>
                <a:t>কাজ</a:t>
              </a:r>
              <a:endParaRPr lang="en-US" sz="3600" dirty="0"/>
            </a:p>
          </p:txBody>
        </p:sp>
        <p:sp>
          <p:nvSpPr>
            <p:cNvPr id="11" name="Rounded Rectangle 8"/>
            <p:cNvSpPr/>
            <p:nvPr/>
          </p:nvSpPr>
          <p:spPr>
            <a:xfrm>
              <a:off x="59399" y="2886999"/>
              <a:ext cx="5977202" cy="10980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0" kern="12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81000" y="281940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 কোন পৌষ্টিক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গ্রন্থি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থেকে কী কী  পদার্থ নিঃসৃত হয় তার একটি তালিকা তৈরি কর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9"/>
          <a:stretch/>
        </p:blipFill>
        <p:spPr>
          <a:xfrm>
            <a:off x="1066800" y="228600"/>
            <a:ext cx="5867400" cy="55288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5200" y="3810000"/>
            <a:ext cx="342900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40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568404"/>
            <a:ext cx="23622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3570982"/>
            <a:ext cx="876300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</a:t>
            </a:r>
            <a:r>
              <a:rPr lang="en-US" sz="3200" dirty="0" err="1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ঁর</a:t>
            </a:r>
            <a:r>
              <a:rPr lang="bn-IN" sz="3200" dirty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 নির্দেশনা, পরামর্শ ও তত্ত্বাবধানে এই মডেল কন্টেন্ট সমৃদ্ধ হয়েছে</a:t>
            </a:r>
            <a:r>
              <a:rPr lang="en-US" sz="3200" dirty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4907340"/>
            <a:ext cx="8763000" cy="584775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 সামসুদ্দিন আহমেদ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তালুকদার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, প্রভাষক, টিটিসি, কুমিল্লা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.</a:t>
            </a:r>
            <a:endParaRPr lang="bn-IN" sz="32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275582"/>
            <a:ext cx="8763000" cy="120032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>
                <a:solidFill>
                  <a:srgbClr val="003399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19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342900"/>
            <a:ext cx="6934200" cy="6934200"/>
          </a:xfrm>
          <a:prstGeom prst="rect">
            <a:avLst/>
          </a:prstGeom>
        </p:spPr>
      </p:pic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67050" y="2819400"/>
            <a:ext cx="3009900" cy="1371600"/>
          </a:xfrm>
          <a:prstGeom prst="rect">
            <a:avLst/>
          </a:prstGeom>
        </p:spPr>
        <p:txBody>
          <a:bodyPr wrap="none">
            <a:prstTxWarp prst="textWave2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19900" b="1" spc="50" dirty="0">
                <a:ln w="11430"/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5" descr="C:\Users\user\Desktop\tissue culture\treeline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477000"/>
            <a:ext cx="8991600" cy="381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2427425"/>
            <a:ext cx="4038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36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পল্লব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কুমার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ভৌমিক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dirty="0" err="1">
                <a:latin typeface="NikoshBAN" pitchFamily="2" charset="0"/>
                <a:cs typeface="NikoshBAN" pitchFamily="2" charset="0"/>
              </a:rPr>
              <a:t>মাষ্টার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ট্রেইনার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, টিকিউআই-২</a:t>
            </a:r>
            <a:endParaRPr lang="en-US" sz="2000" dirty="0">
              <a:latin typeface="Arial Narrow" pitchFamily="34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dirty="0" err="1">
                <a:latin typeface="NikoshBAN" pitchFamily="2" charset="0"/>
                <a:cs typeface="NikoshBAN" pitchFamily="2" charset="0"/>
              </a:rPr>
              <a:t>শান্তিপুর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err="1">
                <a:latin typeface="NikoshBAN" pitchFamily="2" charset="0"/>
                <a:cs typeface="NikoshBAN" pitchFamily="2" charset="0"/>
              </a:rPr>
              <a:t>বিদ্যালয়,খিলগাঁও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, ঢাকা-১২১৯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b="1" dirty="0">
                <a:latin typeface="Arial Narrow" pitchFamily="34" charset="0"/>
                <a:cs typeface="Times New Roman" pitchFamily="18" charset="0"/>
              </a:rPr>
              <a:t>E-mail: kumar.pallab01@gmail.com,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b="1" dirty="0">
                <a:latin typeface="Arial Narrow" pitchFamily="34" charset="0"/>
                <a:cs typeface="Times New Roman" pitchFamily="18" charset="0"/>
              </a:rPr>
              <a:t>	Mob: 01716154224.</a:t>
            </a:r>
          </a:p>
        </p:txBody>
      </p:sp>
      <p:sp>
        <p:nvSpPr>
          <p:cNvPr id="6" name="Oval 5"/>
          <p:cNvSpPr/>
          <p:nvPr/>
        </p:nvSpPr>
        <p:spPr>
          <a:xfrm>
            <a:off x="2869406" y="477340"/>
            <a:ext cx="3252788" cy="6656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Wave 7"/>
          <p:cNvSpPr/>
          <p:nvPr/>
        </p:nvSpPr>
        <p:spPr>
          <a:xfrm rot="5400000">
            <a:off x="2552700" y="3848100"/>
            <a:ext cx="4114800" cy="228600"/>
          </a:xfrm>
          <a:prstGeom prst="wave">
            <a:avLst>
              <a:gd name="adj1" fmla="val 20000"/>
              <a:gd name="adj2" fmla="val -1000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" y="469353"/>
            <a:ext cx="1776413" cy="19302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2286000"/>
            <a:ext cx="335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 err="1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- 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নবম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3600" dirty="0" err="1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- 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জীব</a:t>
            </a:r>
            <a:r>
              <a:rPr lang="en-US" sz="3600" dirty="0" err="1"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r>
              <a:rPr lang="en-US" sz="3600" dirty="0" err="1">
                <a:latin typeface="NikoshBAN" pitchFamily="2" charset="0"/>
                <a:cs typeface="NikoshBAN" pitchFamily="2" charset="0"/>
              </a:rPr>
              <a:t>অধ্যায়-পঞ্চম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  <a:p>
            <a:pPr lvl="0"/>
            <a:endParaRPr lang="en-US" sz="5400" dirty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028" y="1614487"/>
            <a:ext cx="3731946" cy="3043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685800"/>
            <a:ext cx="763487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bn-IN" sz="2800" dirty="0">
                <a:latin typeface="NikoshBAN" pitchFamily="2" charset="0"/>
                <a:cs typeface="NikoshBAN" pitchFamily="2" charset="0"/>
              </a:rPr>
              <a:t>খাদ্য মুখে দিলে লালার সাহায্যে পিচ্ছিল হয়, এটি কোথা হতে আসে?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2" y="1600200"/>
            <a:ext cx="4589768" cy="3057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83163" y="5048905"/>
            <a:ext cx="763487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bn-IN" sz="2800" dirty="0">
                <a:latin typeface="NikoshBAN" pitchFamily="2" charset="0"/>
                <a:cs typeface="NikoshBAN" pitchFamily="2" charset="0"/>
              </a:rPr>
              <a:t>খাদ্য পরিপাকে অংশ নেয়া এ সকল গ্রন্থিগুলোকে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কী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 বলে?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2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00200" y="1295400"/>
            <a:ext cx="5638800" cy="3774812"/>
            <a:chOff x="1752600" y="914400"/>
            <a:chExt cx="5638800" cy="37748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914400"/>
              <a:ext cx="5638800" cy="377481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2362200" y="1639669"/>
              <a:ext cx="3505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bn-IN" sz="36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প</a:t>
              </a:r>
              <a:r>
                <a:rPr lang="en-US" sz="3600" dirty="0" err="1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রিপাক</a:t>
              </a:r>
              <a:r>
                <a:rPr lang="en-US" sz="36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বা</a:t>
              </a:r>
              <a:r>
                <a:rPr lang="en-US" sz="3600" dirty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পৌষ্টিকগ্রন্থি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652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96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ounded Rectangle 6"/>
          <p:cNvSpPr/>
          <p:nvPr/>
        </p:nvSpPr>
        <p:spPr>
          <a:xfrm>
            <a:off x="2328004" y="3583800"/>
            <a:ext cx="5444396" cy="62020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828800"/>
            <a:ext cx="8153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এই পাঠ শেষে শিক্ষার্থীরা</a:t>
            </a:r>
            <a:r>
              <a:rPr lang="en-US" sz="36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…</a:t>
            </a:r>
            <a:endParaRPr lang="bn-BD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endParaRPr lang="bn-IN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1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প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রিপাক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পৌষ্টিকগ্রন্থি</a:t>
            </a:r>
            <a:r>
              <a:rPr lang="bn-IN" sz="2800" dirty="0"/>
              <a:t>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কী তা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করতে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 পারবে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;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২। পৌষ্টিক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গ্রন্থি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গুলো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চিহ্নিত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;</a:t>
            </a:r>
            <a:endParaRPr lang="bn-IN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৩। পৌষ্টিক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গ্রন্থি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গুলোর কাজ বর্ণনা করতে পারবে।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685800"/>
            <a:ext cx="2120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24167"/>
          <a:stretch/>
        </p:blipFill>
        <p:spPr>
          <a:xfrm>
            <a:off x="228600" y="857250"/>
            <a:ext cx="6324600" cy="5143500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33513" y="4251212"/>
            <a:ext cx="985837" cy="692263"/>
          </a:xfrm>
          <a:custGeom>
            <a:avLst/>
            <a:gdLst>
              <a:gd name="connsiteX0" fmla="*/ 942975 w 985837"/>
              <a:gd name="connsiteY0" fmla="*/ 35038 h 692263"/>
              <a:gd name="connsiteX1" fmla="*/ 185737 w 985837"/>
              <a:gd name="connsiteY1" fmla="*/ 20751 h 692263"/>
              <a:gd name="connsiteX2" fmla="*/ 142875 w 985837"/>
              <a:gd name="connsiteY2" fmla="*/ 63613 h 692263"/>
              <a:gd name="connsiteX3" fmla="*/ 100012 w 985837"/>
              <a:gd name="connsiteY3" fmla="*/ 149338 h 692263"/>
              <a:gd name="connsiteX4" fmla="*/ 71437 w 985837"/>
              <a:gd name="connsiteY4" fmla="*/ 192201 h 692263"/>
              <a:gd name="connsiteX5" fmla="*/ 28575 w 985837"/>
              <a:gd name="connsiteY5" fmla="*/ 292213 h 692263"/>
              <a:gd name="connsiteX6" fmla="*/ 0 w 985837"/>
              <a:gd name="connsiteY6" fmla="*/ 377938 h 692263"/>
              <a:gd name="connsiteX7" fmla="*/ 14287 w 985837"/>
              <a:gd name="connsiteY7" fmla="*/ 620826 h 692263"/>
              <a:gd name="connsiteX8" fmla="*/ 57150 w 985837"/>
              <a:gd name="connsiteY8" fmla="*/ 649401 h 692263"/>
              <a:gd name="connsiteX9" fmla="*/ 185737 w 985837"/>
              <a:gd name="connsiteY9" fmla="*/ 692263 h 692263"/>
              <a:gd name="connsiteX10" fmla="*/ 371475 w 985837"/>
              <a:gd name="connsiteY10" fmla="*/ 677976 h 692263"/>
              <a:gd name="connsiteX11" fmla="*/ 414337 w 985837"/>
              <a:gd name="connsiteY11" fmla="*/ 663688 h 692263"/>
              <a:gd name="connsiteX12" fmla="*/ 471487 w 985837"/>
              <a:gd name="connsiteY12" fmla="*/ 577963 h 692263"/>
              <a:gd name="connsiteX13" fmla="*/ 514350 w 985837"/>
              <a:gd name="connsiteY13" fmla="*/ 535101 h 692263"/>
              <a:gd name="connsiteX14" fmla="*/ 585787 w 985837"/>
              <a:gd name="connsiteY14" fmla="*/ 449376 h 692263"/>
              <a:gd name="connsiteX15" fmla="*/ 671512 w 985837"/>
              <a:gd name="connsiteY15" fmla="*/ 392226 h 692263"/>
              <a:gd name="connsiteX16" fmla="*/ 885825 w 985837"/>
              <a:gd name="connsiteY16" fmla="*/ 377938 h 692263"/>
              <a:gd name="connsiteX17" fmla="*/ 914400 w 985837"/>
              <a:gd name="connsiteY17" fmla="*/ 335076 h 692263"/>
              <a:gd name="connsiteX18" fmla="*/ 957262 w 985837"/>
              <a:gd name="connsiteY18" fmla="*/ 306501 h 692263"/>
              <a:gd name="connsiteX19" fmla="*/ 971550 w 985837"/>
              <a:gd name="connsiteY19" fmla="*/ 249351 h 692263"/>
              <a:gd name="connsiteX20" fmla="*/ 985837 w 985837"/>
              <a:gd name="connsiteY20" fmla="*/ 206488 h 692263"/>
              <a:gd name="connsiteX21" fmla="*/ 971550 w 985837"/>
              <a:gd name="connsiteY21" fmla="*/ 63613 h 692263"/>
              <a:gd name="connsiteX22" fmla="*/ 928687 w 985837"/>
              <a:gd name="connsiteY22" fmla="*/ 35038 h 692263"/>
              <a:gd name="connsiteX23" fmla="*/ 885825 w 985837"/>
              <a:gd name="connsiteY23" fmla="*/ 49326 h 69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5837" h="692263">
                <a:moveTo>
                  <a:pt x="942975" y="35038"/>
                </a:moveTo>
                <a:cubicBezTo>
                  <a:pt x="632939" y="4034"/>
                  <a:pt x="535811" y="-18146"/>
                  <a:pt x="185737" y="20751"/>
                </a:cubicBezTo>
                <a:cubicBezTo>
                  <a:pt x="165655" y="22982"/>
                  <a:pt x="155810" y="48091"/>
                  <a:pt x="142875" y="63613"/>
                </a:cubicBezTo>
                <a:cubicBezTo>
                  <a:pt x="91694" y="125030"/>
                  <a:pt x="132230" y="84903"/>
                  <a:pt x="100012" y="149338"/>
                </a:cubicBezTo>
                <a:cubicBezTo>
                  <a:pt x="92333" y="164697"/>
                  <a:pt x="80962" y="177913"/>
                  <a:pt x="71437" y="192201"/>
                </a:cubicBezTo>
                <a:cubicBezTo>
                  <a:pt x="33644" y="343377"/>
                  <a:pt x="84956" y="165357"/>
                  <a:pt x="28575" y="292213"/>
                </a:cubicBezTo>
                <a:cubicBezTo>
                  <a:pt x="16342" y="319738"/>
                  <a:pt x="0" y="377938"/>
                  <a:pt x="0" y="377938"/>
                </a:cubicBezTo>
                <a:cubicBezTo>
                  <a:pt x="4762" y="458901"/>
                  <a:pt x="-2421" y="541463"/>
                  <a:pt x="14287" y="620826"/>
                </a:cubicBezTo>
                <a:cubicBezTo>
                  <a:pt x="17825" y="637629"/>
                  <a:pt x="41299" y="642797"/>
                  <a:pt x="57150" y="649401"/>
                </a:cubicBezTo>
                <a:cubicBezTo>
                  <a:pt x="98855" y="666778"/>
                  <a:pt x="185737" y="692263"/>
                  <a:pt x="185737" y="692263"/>
                </a:cubicBezTo>
                <a:cubicBezTo>
                  <a:pt x="247650" y="687501"/>
                  <a:pt x="309859" y="685678"/>
                  <a:pt x="371475" y="677976"/>
                </a:cubicBezTo>
                <a:cubicBezTo>
                  <a:pt x="386419" y="676108"/>
                  <a:pt x="403688" y="674337"/>
                  <a:pt x="414337" y="663688"/>
                </a:cubicBezTo>
                <a:cubicBezTo>
                  <a:pt x="438621" y="639404"/>
                  <a:pt x="447203" y="602247"/>
                  <a:pt x="471487" y="577963"/>
                </a:cubicBezTo>
                <a:cubicBezTo>
                  <a:pt x="485775" y="563676"/>
                  <a:pt x="501415" y="550623"/>
                  <a:pt x="514350" y="535101"/>
                </a:cubicBezTo>
                <a:cubicBezTo>
                  <a:pt x="557799" y="482962"/>
                  <a:pt x="526469" y="495512"/>
                  <a:pt x="585787" y="449376"/>
                </a:cubicBezTo>
                <a:cubicBezTo>
                  <a:pt x="612896" y="428292"/>
                  <a:pt x="637245" y="394511"/>
                  <a:pt x="671512" y="392226"/>
                </a:cubicBezTo>
                <a:lnTo>
                  <a:pt x="885825" y="377938"/>
                </a:lnTo>
                <a:cubicBezTo>
                  <a:pt x="895350" y="363651"/>
                  <a:pt x="902258" y="347218"/>
                  <a:pt x="914400" y="335076"/>
                </a:cubicBezTo>
                <a:cubicBezTo>
                  <a:pt x="926542" y="322934"/>
                  <a:pt x="947737" y="320788"/>
                  <a:pt x="957262" y="306501"/>
                </a:cubicBezTo>
                <a:cubicBezTo>
                  <a:pt x="968154" y="290163"/>
                  <a:pt x="966156" y="268232"/>
                  <a:pt x="971550" y="249351"/>
                </a:cubicBezTo>
                <a:cubicBezTo>
                  <a:pt x="975687" y="234870"/>
                  <a:pt x="981075" y="220776"/>
                  <a:pt x="985837" y="206488"/>
                </a:cubicBezTo>
                <a:cubicBezTo>
                  <a:pt x="981075" y="158863"/>
                  <a:pt x="986685" y="109019"/>
                  <a:pt x="971550" y="63613"/>
                </a:cubicBezTo>
                <a:cubicBezTo>
                  <a:pt x="966120" y="47323"/>
                  <a:pt x="945625" y="37861"/>
                  <a:pt x="928687" y="35038"/>
                </a:cubicBezTo>
                <a:cubicBezTo>
                  <a:pt x="913832" y="32562"/>
                  <a:pt x="885825" y="49326"/>
                  <a:pt x="885825" y="49326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105025" y="4500563"/>
            <a:ext cx="1207210" cy="771525"/>
          </a:xfrm>
          <a:custGeom>
            <a:avLst/>
            <a:gdLst>
              <a:gd name="connsiteX0" fmla="*/ 228600 w 1207210"/>
              <a:gd name="connsiteY0" fmla="*/ 214312 h 771525"/>
              <a:gd name="connsiteX1" fmla="*/ 200025 w 1207210"/>
              <a:gd name="connsiteY1" fmla="*/ 328612 h 771525"/>
              <a:gd name="connsiteX2" fmla="*/ 171450 w 1207210"/>
              <a:gd name="connsiteY2" fmla="*/ 371475 h 771525"/>
              <a:gd name="connsiteX3" fmla="*/ 157163 w 1207210"/>
              <a:gd name="connsiteY3" fmla="*/ 414337 h 771525"/>
              <a:gd name="connsiteX4" fmla="*/ 28575 w 1207210"/>
              <a:gd name="connsiteY4" fmla="*/ 557212 h 771525"/>
              <a:gd name="connsiteX5" fmla="*/ 0 w 1207210"/>
              <a:gd name="connsiteY5" fmla="*/ 600075 h 771525"/>
              <a:gd name="connsiteX6" fmla="*/ 14288 w 1207210"/>
              <a:gd name="connsiteY6" fmla="*/ 685800 h 771525"/>
              <a:gd name="connsiteX7" fmla="*/ 142875 w 1207210"/>
              <a:gd name="connsiteY7" fmla="*/ 757237 h 771525"/>
              <a:gd name="connsiteX8" fmla="*/ 214313 w 1207210"/>
              <a:gd name="connsiteY8" fmla="*/ 771525 h 771525"/>
              <a:gd name="connsiteX9" fmla="*/ 814388 w 1207210"/>
              <a:gd name="connsiteY9" fmla="*/ 757237 h 771525"/>
              <a:gd name="connsiteX10" fmla="*/ 914400 w 1207210"/>
              <a:gd name="connsiteY10" fmla="*/ 728662 h 771525"/>
              <a:gd name="connsiteX11" fmla="*/ 1042988 w 1207210"/>
              <a:gd name="connsiteY11" fmla="*/ 628650 h 771525"/>
              <a:gd name="connsiteX12" fmla="*/ 1071563 w 1207210"/>
              <a:gd name="connsiteY12" fmla="*/ 585787 h 771525"/>
              <a:gd name="connsiteX13" fmla="*/ 1100138 w 1207210"/>
              <a:gd name="connsiteY13" fmla="*/ 500062 h 771525"/>
              <a:gd name="connsiteX14" fmla="*/ 1128713 w 1207210"/>
              <a:gd name="connsiteY14" fmla="*/ 442912 h 771525"/>
              <a:gd name="connsiteX15" fmla="*/ 1185863 w 1207210"/>
              <a:gd name="connsiteY15" fmla="*/ 314325 h 771525"/>
              <a:gd name="connsiteX16" fmla="*/ 1185863 w 1207210"/>
              <a:gd name="connsiteY16" fmla="*/ 142875 h 771525"/>
              <a:gd name="connsiteX17" fmla="*/ 1143000 w 1207210"/>
              <a:gd name="connsiteY17" fmla="*/ 128587 h 771525"/>
              <a:gd name="connsiteX18" fmla="*/ 1085850 w 1207210"/>
              <a:gd name="connsiteY18" fmla="*/ 114300 h 771525"/>
              <a:gd name="connsiteX19" fmla="*/ 985838 w 1207210"/>
              <a:gd name="connsiteY19" fmla="*/ 57150 h 771525"/>
              <a:gd name="connsiteX20" fmla="*/ 900113 w 1207210"/>
              <a:gd name="connsiteY20" fmla="*/ 28575 h 771525"/>
              <a:gd name="connsiteX21" fmla="*/ 857250 w 1207210"/>
              <a:gd name="connsiteY21" fmla="*/ 14287 h 771525"/>
              <a:gd name="connsiteX22" fmla="*/ 814388 w 1207210"/>
              <a:gd name="connsiteY22" fmla="*/ 0 h 771525"/>
              <a:gd name="connsiteX23" fmla="*/ 485775 w 1207210"/>
              <a:gd name="connsiteY23" fmla="*/ 28575 h 771525"/>
              <a:gd name="connsiteX24" fmla="*/ 442913 w 1207210"/>
              <a:gd name="connsiteY24" fmla="*/ 42862 h 771525"/>
              <a:gd name="connsiteX25" fmla="*/ 371475 w 1207210"/>
              <a:gd name="connsiteY25" fmla="*/ 128587 h 771525"/>
              <a:gd name="connsiteX26" fmla="*/ 328613 w 1207210"/>
              <a:gd name="connsiteY26" fmla="*/ 142875 h 771525"/>
              <a:gd name="connsiteX27" fmla="*/ 242888 w 1207210"/>
              <a:gd name="connsiteY27" fmla="*/ 200025 h 771525"/>
              <a:gd name="connsiteX28" fmla="*/ 200025 w 1207210"/>
              <a:gd name="connsiteY28" fmla="*/ 228600 h 771525"/>
              <a:gd name="connsiteX29" fmla="*/ 171450 w 1207210"/>
              <a:gd name="connsiteY29" fmla="*/ 22860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07210" h="771525">
                <a:moveTo>
                  <a:pt x="228600" y="214312"/>
                </a:moveTo>
                <a:cubicBezTo>
                  <a:pt x="223165" y="241490"/>
                  <a:pt x="214672" y="299319"/>
                  <a:pt x="200025" y="328612"/>
                </a:cubicBezTo>
                <a:cubicBezTo>
                  <a:pt x="192346" y="343971"/>
                  <a:pt x="180975" y="357187"/>
                  <a:pt x="171450" y="371475"/>
                </a:cubicBezTo>
                <a:cubicBezTo>
                  <a:pt x="166688" y="385762"/>
                  <a:pt x="163898" y="400867"/>
                  <a:pt x="157163" y="414337"/>
                </a:cubicBezTo>
                <a:cubicBezTo>
                  <a:pt x="116312" y="496040"/>
                  <a:pt x="102632" y="446125"/>
                  <a:pt x="28575" y="557212"/>
                </a:cubicBezTo>
                <a:lnTo>
                  <a:pt x="0" y="600075"/>
                </a:lnTo>
                <a:cubicBezTo>
                  <a:pt x="4763" y="628650"/>
                  <a:pt x="-2325" y="662068"/>
                  <a:pt x="14288" y="685800"/>
                </a:cubicBezTo>
                <a:cubicBezTo>
                  <a:pt x="36862" y="718048"/>
                  <a:pt x="100621" y="746673"/>
                  <a:pt x="142875" y="757237"/>
                </a:cubicBezTo>
                <a:cubicBezTo>
                  <a:pt x="166434" y="763127"/>
                  <a:pt x="190500" y="766762"/>
                  <a:pt x="214313" y="771525"/>
                </a:cubicBezTo>
                <a:lnTo>
                  <a:pt x="814388" y="757237"/>
                </a:lnTo>
                <a:cubicBezTo>
                  <a:pt x="822418" y="756888"/>
                  <a:pt x="901788" y="735669"/>
                  <a:pt x="914400" y="728662"/>
                </a:cubicBezTo>
                <a:cubicBezTo>
                  <a:pt x="963836" y="701197"/>
                  <a:pt x="1007082" y="671736"/>
                  <a:pt x="1042988" y="628650"/>
                </a:cubicBezTo>
                <a:cubicBezTo>
                  <a:pt x="1053981" y="615458"/>
                  <a:pt x="1062038" y="600075"/>
                  <a:pt x="1071563" y="585787"/>
                </a:cubicBezTo>
                <a:cubicBezTo>
                  <a:pt x="1081088" y="557212"/>
                  <a:pt x="1086668" y="527003"/>
                  <a:pt x="1100138" y="500062"/>
                </a:cubicBezTo>
                <a:cubicBezTo>
                  <a:pt x="1109663" y="481012"/>
                  <a:pt x="1120803" y="462687"/>
                  <a:pt x="1128713" y="442912"/>
                </a:cubicBezTo>
                <a:cubicBezTo>
                  <a:pt x="1179720" y="315394"/>
                  <a:pt x="1130887" y="396788"/>
                  <a:pt x="1185863" y="314325"/>
                </a:cubicBezTo>
                <a:cubicBezTo>
                  <a:pt x="1207204" y="250299"/>
                  <a:pt x="1220664" y="229876"/>
                  <a:pt x="1185863" y="142875"/>
                </a:cubicBezTo>
                <a:cubicBezTo>
                  <a:pt x="1180270" y="128892"/>
                  <a:pt x="1157481" y="132724"/>
                  <a:pt x="1143000" y="128587"/>
                </a:cubicBezTo>
                <a:cubicBezTo>
                  <a:pt x="1124119" y="123193"/>
                  <a:pt x="1104900" y="119062"/>
                  <a:pt x="1085850" y="114300"/>
                </a:cubicBezTo>
                <a:cubicBezTo>
                  <a:pt x="1047188" y="88525"/>
                  <a:pt x="1031157" y="75277"/>
                  <a:pt x="985838" y="57150"/>
                </a:cubicBezTo>
                <a:cubicBezTo>
                  <a:pt x="957872" y="45963"/>
                  <a:pt x="928688" y="38100"/>
                  <a:pt x="900113" y="28575"/>
                </a:cubicBezTo>
                <a:lnTo>
                  <a:pt x="857250" y="14287"/>
                </a:lnTo>
                <a:lnTo>
                  <a:pt x="814388" y="0"/>
                </a:lnTo>
                <a:cubicBezTo>
                  <a:pt x="704850" y="9525"/>
                  <a:pt x="595001" y="15972"/>
                  <a:pt x="485775" y="28575"/>
                </a:cubicBezTo>
                <a:cubicBezTo>
                  <a:pt x="470814" y="30301"/>
                  <a:pt x="455444" y="34508"/>
                  <a:pt x="442913" y="42862"/>
                </a:cubicBezTo>
                <a:cubicBezTo>
                  <a:pt x="279661" y="151697"/>
                  <a:pt x="503249" y="23167"/>
                  <a:pt x="371475" y="128587"/>
                </a:cubicBezTo>
                <a:cubicBezTo>
                  <a:pt x="359715" y="137995"/>
                  <a:pt x="341778" y="135561"/>
                  <a:pt x="328613" y="142875"/>
                </a:cubicBezTo>
                <a:cubicBezTo>
                  <a:pt x="298592" y="159554"/>
                  <a:pt x="271463" y="180975"/>
                  <a:pt x="242888" y="200025"/>
                </a:cubicBezTo>
                <a:cubicBezTo>
                  <a:pt x="228600" y="209550"/>
                  <a:pt x="217197" y="228600"/>
                  <a:pt x="200025" y="228600"/>
                </a:cubicBezTo>
                <a:lnTo>
                  <a:pt x="171450" y="22860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190875" y="2586038"/>
            <a:ext cx="900273" cy="1985962"/>
          </a:xfrm>
          <a:custGeom>
            <a:avLst/>
            <a:gdLst>
              <a:gd name="connsiteX0" fmla="*/ 657225 w 900273"/>
              <a:gd name="connsiteY0" fmla="*/ 100012 h 1985962"/>
              <a:gd name="connsiteX1" fmla="*/ 642938 w 900273"/>
              <a:gd name="connsiteY1" fmla="*/ 14287 h 1985962"/>
              <a:gd name="connsiteX2" fmla="*/ 600075 w 900273"/>
              <a:gd name="connsiteY2" fmla="*/ 0 h 1985962"/>
              <a:gd name="connsiteX3" fmla="*/ 485775 w 900273"/>
              <a:gd name="connsiteY3" fmla="*/ 14287 h 1985962"/>
              <a:gd name="connsiteX4" fmla="*/ 457200 w 900273"/>
              <a:gd name="connsiteY4" fmla="*/ 114300 h 1985962"/>
              <a:gd name="connsiteX5" fmla="*/ 328613 w 900273"/>
              <a:gd name="connsiteY5" fmla="*/ 214312 h 1985962"/>
              <a:gd name="connsiteX6" fmla="*/ 285750 w 900273"/>
              <a:gd name="connsiteY6" fmla="*/ 242887 h 1985962"/>
              <a:gd name="connsiteX7" fmla="*/ 142875 w 900273"/>
              <a:gd name="connsiteY7" fmla="*/ 271462 h 1985962"/>
              <a:gd name="connsiteX8" fmla="*/ 114300 w 900273"/>
              <a:gd name="connsiteY8" fmla="*/ 328612 h 1985962"/>
              <a:gd name="connsiteX9" fmla="*/ 100013 w 900273"/>
              <a:gd name="connsiteY9" fmla="*/ 471487 h 1985962"/>
              <a:gd name="connsiteX10" fmla="*/ 0 w 900273"/>
              <a:gd name="connsiteY10" fmla="*/ 600075 h 1985962"/>
              <a:gd name="connsiteX11" fmla="*/ 28575 w 900273"/>
              <a:gd name="connsiteY11" fmla="*/ 700087 h 1985962"/>
              <a:gd name="connsiteX12" fmla="*/ 85725 w 900273"/>
              <a:gd name="connsiteY12" fmla="*/ 785812 h 1985962"/>
              <a:gd name="connsiteX13" fmla="*/ 114300 w 900273"/>
              <a:gd name="connsiteY13" fmla="*/ 971550 h 1985962"/>
              <a:gd name="connsiteX14" fmla="*/ 142875 w 900273"/>
              <a:gd name="connsiteY14" fmla="*/ 1057275 h 1985962"/>
              <a:gd name="connsiteX15" fmla="*/ 157163 w 900273"/>
              <a:gd name="connsiteY15" fmla="*/ 1143000 h 1985962"/>
              <a:gd name="connsiteX16" fmla="*/ 242888 w 900273"/>
              <a:gd name="connsiteY16" fmla="*/ 1228725 h 1985962"/>
              <a:gd name="connsiteX17" fmla="*/ 257175 w 900273"/>
              <a:gd name="connsiteY17" fmla="*/ 1300162 h 1985962"/>
              <a:gd name="connsiteX18" fmla="*/ 271463 w 900273"/>
              <a:gd name="connsiteY18" fmla="*/ 1343025 h 1985962"/>
              <a:gd name="connsiteX19" fmla="*/ 285750 w 900273"/>
              <a:gd name="connsiteY19" fmla="*/ 1471612 h 1985962"/>
              <a:gd name="connsiteX20" fmla="*/ 314325 w 900273"/>
              <a:gd name="connsiteY20" fmla="*/ 1600200 h 1985962"/>
              <a:gd name="connsiteX21" fmla="*/ 328613 w 900273"/>
              <a:gd name="connsiteY21" fmla="*/ 1643062 h 1985962"/>
              <a:gd name="connsiteX22" fmla="*/ 314325 w 900273"/>
              <a:gd name="connsiteY22" fmla="*/ 1914525 h 1985962"/>
              <a:gd name="connsiteX23" fmla="*/ 271463 w 900273"/>
              <a:gd name="connsiteY23" fmla="*/ 1957387 h 1985962"/>
              <a:gd name="connsiteX24" fmla="*/ 314325 w 900273"/>
              <a:gd name="connsiteY24" fmla="*/ 1985962 h 1985962"/>
              <a:gd name="connsiteX25" fmla="*/ 485775 w 900273"/>
              <a:gd name="connsiteY25" fmla="*/ 1971675 h 1985962"/>
              <a:gd name="connsiteX26" fmla="*/ 500063 w 900273"/>
              <a:gd name="connsiteY26" fmla="*/ 1914525 h 1985962"/>
              <a:gd name="connsiteX27" fmla="*/ 557213 w 900273"/>
              <a:gd name="connsiteY27" fmla="*/ 1828800 h 1985962"/>
              <a:gd name="connsiteX28" fmla="*/ 585788 w 900273"/>
              <a:gd name="connsiteY28" fmla="*/ 1785937 h 1985962"/>
              <a:gd name="connsiteX29" fmla="*/ 628650 w 900273"/>
              <a:gd name="connsiteY29" fmla="*/ 1757362 h 1985962"/>
              <a:gd name="connsiteX30" fmla="*/ 685800 w 900273"/>
              <a:gd name="connsiteY30" fmla="*/ 1685925 h 1985962"/>
              <a:gd name="connsiteX31" fmla="*/ 700088 w 900273"/>
              <a:gd name="connsiteY31" fmla="*/ 1643062 h 1985962"/>
              <a:gd name="connsiteX32" fmla="*/ 771525 w 900273"/>
              <a:gd name="connsiteY32" fmla="*/ 1557337 h 1985962"/>
              <a:gd name="connsiteX33" fmla="*/ 828675 w 900273"/>
              <a:gd name="connsiteY33" fmla="*/ 1471612 h 1985962"/>
              <a:gd name="connsiteX34" fmla="*/ 885825 w 900273"/>
              <a:gd name="connsiteY34" fmla="*/ 1385887 h 1985962"/>
              <a:gd name="connsiteX35" fmla="*/ 885825 w 900273"/>
              <a:gd name="connsiteY35" fmla="*/ 1000125 h 1985962"/>
              <a:gd name="connsiteX36" fmla="*/ 800100 w 900273"/>
              <a:gd name="connsiteY36" fmla="*/ 957262 h 1985962"/>
              <a:gd name="connsiteX37" fmla="*/ 771525 w 900273"/>
              <a:gd name="connsiteY37" fmla="*/ 914400 h 1985962"/>
              <a:gd name="connsiteX38" fmla="*/ 728663 w 900273"/>
              <a:gd name="connsiteY38" fmla="*/ 757237 h 1985962"/>
              <a:gd name="connsiteX39" fmla="*/ 742950 w 900273"/>
              <a:gd name="connsiteY39" fmla="*/ 428625 h 1985962"/>
              <a:gd name="connsiteX40" fmla="*/ 757238 w 900273"/>
              <a:gd name="connsiteY40" fmla="*/ 371475 h 1985962"/>
              <a:gd name="connsiteX41" fmla="*/ 742950 w 900273"/>
              <a:gd name="connsiteY41" fmla="*/ 85725 h 1985962"/>
              <a:gd name="connsiteX42" fmla="*/ 657225 w 900273"/>
              <a:gd name="connsiteY42" fmla="*/ 28575 h 1985962"/>
              <a:gd name="connsiteX43" fmla="*/ 471488 w 900273"/>
              <a:gd name="connsiteY43" fmla="*/ 57150 h 198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00273" h="1985962">
                <a:moveTo>
                  <a:pt x="657225" y="100012"/>
                </a:moveTo>
                <a:cubicBezTo>
                  <a:pt x="652463" y="71437"/>
                  <a:pt x="657311" y="39439"/>
                  <a:pt x="642938" y="14287"/>
                </a:cubicBezTo>
                <a:cubicBezTo>
                  <a:pt x="635466" y="1211"/>
                  <a:pt x="615135" y="0"/>
                  <a:pt x="600075" y="0"/>
                </a:cubicBezTo>
                <a:cubicBezTo>
                  <a:pt x="561679" y="0"/>
                  <a:pt x="523875" y="9525"/>
                  <a:pt x="485775" y="14287"/>
                </a:cubicBezTo>
                <a:cubicBezTo>
                  <a:pt x="483869" y="21912"/>
                  <a:pt x="465400" y="102000"/>
                  <a:pt x="457200" y="114300"/>
                </a:cubicBezTo>
                <a:cubicBezTo>
                  <a:pt x="430342" y="154588"/>
                  <a:pt x="362673" y="191605"/>
                  <a:pt x="328613" y="214312"/>
                </a:cubicBezTo>
                <a:cubicBezTo>
                  <a:pt x="314325" y="223837"/>
                  <a:pt x="302409" y="238722"/>
                  <a:pt x="285750" y="242887"/>
                </a:cubicBezTo>
                <a:cubicBezTo>
                  <a:pt x="200496" y="264201"/>
                  <a:pt x="247969" y="253947"/>
                  <a:pt x="142875" y="271462"/>
                </a:cubicBezTo>
                <a:cubicBezTo>
                  <a:pt x="133350" y="290512"/>
                  <a:pt x="118763" y="307786"/>
                  <a:pt x="114300" y="328612"/>
                </a:cubicBezTo>
                <a:cubicBezTo>
                  <a:pt x="104272" y="375412"/>
                  <a:pt x="114289" y="425803"/>
                  <a:pt x="100013" y="471487"/>
                </a:cubicBezTo>
                <a:cubicBezTo>
                  <a:pt x="84477" y="521202"/>
                  <a:pt x="36069" y="564006"/>
                  <a:pt x="0" y="600075"/>
                </a:cubicBezTo>
                <a:cubicBezTo>
                  <a:pt x="3362" y="613523"/>
                  <a:pt x="19260" y="683320"/>
                  <a:pt x="28575" y="700087"/>
                </a:cubicBezTo>
                <a:cubicBezTo>
                  <a:pt x="45253" y="730108"/>
                  <a:pt x="85725" y="785812"/>
                  <a:pt x="85725" y="785812"/>
                </a:cubicBezTo>
                <a:cubicBezTo>
                  <a:pt x="95250" y="847725"/>
                  <a:pt x="101395" y="910253"/>
                  <a:pt x="114300" y="971550"/>
                </a:cubicBezTo>
                <a:cubicBezTo>
                  <a:pt x="120505" y="1001025"/>
                  <a:pt x="137923" y="1027564"/>
                  <a:pt x="142875" y="1057275"/>
                </a:cubicBezTo>
                <a:cubicBezTo>
                  <a:pt x="147638" y="1085850"/>
                  <a:pt x="142566" y="1117977"/>
                  <a:pt x="157163" y="1143000"/>
                </a:cubicBezTo>
                <a:cubicBezTo>
                  <a:pt x="177525" y="1177906"/>
                  <a:pt x="242888" y="1228725"/>
                  <a:pt x="242888" y="1228725"/>
                </a:cubicBezTo>
                <a:cubicBezTo>
                  <a:pt x="247650" y="1252537"/>
                  <a:pt x="251285" y="1276603"/>
                  <a:pt x="257175" y="1300162"/>
                </a:cubicBezTo>
                <a:cubicBezTo>
                  <a:pt x="260828" y="1314773"/>
                  <a:pt x="268987" y="1328169"/>
                  <a:pt x="271463" y="1343025"/>
                </a:cubicBezTo>
                <a:cubicBezTo>
                  <a:pt x="278553" y="1385564"/>
                  <a:pt x="279651" y="1428919"/>
                  <a:pt x="285750" y="1471612"/>
                </a:cubicBezTo>
                <a:cubicBezTo>
                  <a:pt x="289957" y="1501064"/>
                  <a:pt x="305413" y="1569010"/>
                  <a:pt x="314325" y="1600200"/>
                </a:cubicBezTo>
                <a:cubicBezTo>
                  <a:pt x="318462" y="1614681"/>
                  <a:pt x="323850" y="1628775"/>
                  <a:pt x="328613" y="1643062"/>
                </a:cubicBezTo>
                <a:cubicBezTo>
                  <a:pt x="323850" y="1733550"/>
                  <a:pt x="330534" y="1825374"/>
                  <a:pt x="314325" y="1914525"/>
                </a:cubicBezTo>
                <a:cubicBezTo>
                  <a:pt x="310711" y="1934404"/>
                  <a:pt x="271463" y="1937182"/>
                  <a:pt x="271463" y="1957387"/>
                </a:cubicBezTo>
                <a:cubicBezTo>
                  <a:pt x="271463" y="1974558"/>
                  <a:pt x="300038" y="1976437"/>
                  <a:pt x="314325" y="1985962"/>
                </a:cubicBezTo>
                <a:cubicBezTo>
                  <a:pt x="371475" y="1981200"/>
                  <a:pt x="432249" y="1992262"/>
                  <a:pt x="485775" y="1971675"/>
                </a:cubicBezTo>
                <a:cubicBezTo>
                  <a:pt x="504103" y="1964626"/>
                  <a:pt x="491281" y="1932088"/>
                  <a:pt x="500063" y="1914525"/>
                </a:cubicBezTo>
                <a:cubicBezTo>
                  <a:pt x="515422" y="1883808"/>
                  <a:pt x="538163" y="1857375"/>
                  <a:pt x="557213" y="1828800"/>
                </a:cubicBezTo>
                <a:cubicBezTo>
                  <a:pt x="566738" y="1814512"/>
                  <a:pt x="571500" y="1795462"/>
                  <a:pt x="585788" y="1785937"/>
                </a:cubicBezTo>
                <a:lnTo>
                  <a:pt x="628650" y="1757362"/>
                </a:lnTo>
                <a:cubicBezTo>
                  <a:pt x="664564" y="1649625"/>
                  <a:pt x="611941" y="1778249"/>
                  <a:pt x="685800" y="1685925"/>
                </a:cubicBezTo>
                <a:cubicBezTo>
                  <a:pt x="695208" y="1674165"/>
                  <a:pt x="693353" y="1656533"/>
                  <a:pt x="700088" y="1643062"/>
                </a:cubicBezTo>
                <a:cubicBezTo>
                  <a:pt x="719979" y="1603281"/>
                  <a:pt x="739929" y="1588934"/>
                  <a:pt x="771525" y="1557337"/>
                </a:cubicBezTo>
                <a:cubicBezTo>
                  <a:pt x="798851" y="1475364"/>
                  <a:pt x="766245" y="1551880"/>
                  <a:pt x="828675" y="1471612"/>
                </a:cubicBezTo>
                <a:cubicBezTo>
                  <a:pt x="849759" y="1444503"/>
                  <a:pt x="885825" y="1385887"/>
                  <a:pt x="885825" y="1385887"/>
                </a:cubicBezTo>
                <a:cubicBezTo>
                  <a:pt x="886720" y="1368873"/>
                  <a:pt x="917883" y="1080269"/>
                  <a:pt x="885825" y="1000125"/>
                </a:cubicBezTo>
                <a:cubicBezTo>
                  <a:pt x="877303" y="978820"/>
                  <a:pt x="818144" y="963277"/>
                  <a:pt x="800100" y="957262"/>
                </a:cubicBezTo>
                <a:cubicBezTo>
                  <a:pt x="790575" y="942975"/>
                  <a:pt x="778499" y="930091"/>
                  <a:pt x="771525" y="914400"/>
                </a:cubicBezTo>
                <a:cubicBezTo>
                  <a:pt x="745158" y="855073"/>
                  <a:pt x="740886" y="818354"/>
                  <a:pt x="728663" y="757237"/>
                </a:cubicBezTo>
                <a:cubicBezTo>
                  <a:pt x="733425" y="647700"/>
                  <a:pt x="734851" y="537966"/>
                  <a:pt x="742950" y="428625"/>
                </a:cubicBezTo>
                <a:cubicBezTo>
                  <a:pt x="744401" y="409042"/>
                  <a:pt x="757238" y="391111"/>
                  <a:pt x="757238" y="371475"/>
                </a:cubicBezTo>
                <a:cubicBezTo>
                  <a:pt x="757238" y="276106"/>
                  <a:pt x="769653" y="177279"/>
                  <a:pt x="742950" y="85725"/>
                </a:cubicBezTo>
                <a:cubicBezTo>
                  <a:pt x="733334" y="52756"/>
                  <a:pt x="657225" y="28575"/>
                  <a:pt x="657225" y="28575"/>
                </a:cubicBezTo>
                <a:cubicBezTo>
                  <a:pt x="479063" y="43421"/>
                  <a:pt x="526325" y="2309"/>
                  <a:pt x="471488" y="5715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09879" y="195106"/>
            <a:ext cx="5638800" cy="3685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লালাগ্রন্থি</a:t>
            </a:r>
            <a:r>
              <a:rPr lang="bn-I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র সংখ্যা ও অবস্থান লক্ষ কর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15000" y="1600200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প্যারোটিড গ্রন্থি</a:t>
            </a:r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, দুপাশে একজোড়া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22230" y="4976380"/>
            <a:ext cx="2438400" cy="4524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2800" dirty="0">
                <a:latin typeface="NikoshBAN" pitchFamily="2" charset="0"/>
                <a:cs typeface="NikoshBAN" pitchFamily="2" charset="0"/>
              </a:rPr>
              <a:t>নিঃসৃত পদার্থ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35833"/>
          <a:stretch/>
        </p:blipFill>
        <p:spPr>
          <a:xfrm>
            <a:off x="228600" y="633046"/>
            <a:ext cx="5334000" cy="5539154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433513" y="4191000"/>
            <a:ext cx="1081087" cy="752475"/>
          </a:xfrm>
          <a:custGeom>
            <a:avLst/>
            <a:gdLst>
              <a:gd name="connsiteX0" fmla="*/ 942975 w 985837"/>
              <a:gd name="connsiteY0" fmla="*/ 35038 h 692263"/>
              <a:gd name="connsiteX1" fmla="*/ 185737 w 985837"/>
              <a:gd name="connsiteY1" fmla="*/ 20751 h 692263"/>
              <a:gd name="connsiteX2" fmla="*/ 142875 w 985837"/>
              <a:gd name="connsiteY2" fmla="*/ 63613 h 692263"/>
              <a:gd name="connsiteX3" fmla="*/ 100012 w 985837"/>
              <a:gd name="connsiteY3" fmla="*/ 149338 h 692263"/>
              <a:gd name="connsiteX4" fmla="*/ 71437 w 985837"/>
              <a:gd name="connsiteY4" fmla="*/ 192201 h 692263"/>
              <a:gd name="connsiteX5" fmla="*/ 28575 w 985837"/>
              <a:gd name="connsiteY5" fmla="*/ 292213 h 692263"/>
              <a:gd name="connsiteX6" fmla="*/ 0 w 985837"/>
              <a:gd name="connsiteY6" fmla="*/ 377938 h 692263"/>
              <a:gd name="connsiteX7" fmla="*/ 14287 w 985837"/>
              <a:gd name="connsiteY7" fmla="*/ 620826 h 692263"/>
              <a:gd name="connsiteX8" fmla="*/ 57150 w 985837"/>
              <a:gd name="connsiteY8" fmla="*/ 649401 h 692263"/>
              <a:gd name="connsiteX9" fmla="*/ 185737 w 985837"/>
              <a:gd name="connsiteY9" fmla="*/ 692263 h 692263"/>
              <a:gd name="connsiteX10" fmla="*/ 371475 w 985837"/>
              <a:gd name="connsiteY10" fmla="*/ 677976 h 692263"/>
              <a:gd name="connsiteX11" fmla="*/ 414337 w 985837"/>
              <a:gd name="connsiteY11" fmla="*/ 663688 h 692263"/>
              <a:gd name="connsiteX12" fmla="*/ 471487 w 985837"/>
              <a:gd name="connsiteY12" fmla="*/ 577963 h 692263"/>
              <a:gd name="connsiteX13" fmla="*/ 514350 w 985837"/>
              <a:gd name="connsiteY13" fmla="*/ 535101 h 692263"/>
              <a:gd name="connsiteX14" fmla="*/ 585787 w 985837"/>
              <a:gd name="connsiteY14" fmla="*/ 449376 h 692263"/>
              <a:gd name="connsiteX15" fmla="*/ 671512 w 985837"/>
              <a:gd name="connsiteY15" fmla="*/ 392226 h 692263"/>
              <a:gd name="connsiteX16" fmla="*/ 885825 w 985837"/>
              <a:gd name="connsiteY16" fmla="*/ 377938 h 692263"/>
              <a:gd name="connsiteX17" fmla="*/ 914400 w 985837"/>
              <a:gd name="connsiteY17" fmla="*/ 335076 h 692263"/>
              <a:gd name="connsiteX18" fmla="*/ 957262 w 985837"/>
              <a:gd name="connsiteY18" fmla="*/ 306501 h 692263"/>
              <a:gd name="connsiteX19" fmla="*/ 971550 w 985837"/>
              <a:gd name="connsiteY19" fmla="*/ 249351 h 692263"/>
              <a:gd name="connsiteX20" fmla="*/ 985837 w 985837"/>
              <a:gd name="connsiteY20" fmla="*/ 206488 h 692263"/>
              <a:gd name="connsiteX21" fmla="*/ 971550 w 985837"/>
              <a:gd name="connsiteY21" fmla="*/ 63613 h 692263"/>
              <a:gd name="connsiteX22" fmla="*/ 928687 w 985837"/>
              <a:gd name="connsiteY22" fmla="*/ 35038 h 692263"/>
              <a:gd name="connsiteX23" fmla="*/ 885825 w 985837"/>
              <a:gd name="connsiteY23" fmla="*/ 49326 h 69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85837" h="692263">
                <a:moveTo>
                  <a:pt x="942975" y="35038"/>
                </a:moveTo>
                <a:cubicBezTo>
                  <a:pt x="632939" y="4034"/>
                  <a:pt x="535811" y="-18146"/>
                  <a:pt x="185737" y="20751"/>
                </a:cubicBezTo>
                <a:cubicBezTo>
                  <a:pt x="165655" y="22982"/>
                  <a:pt x="155810" y="48091"/>
                  <a:pt x="142875" y="63613"/>
                </a:cubicBezTo>
                <a:cubicBezTo>
                  <a:pt x="91694" y="125030"/>
                  <a:pt x="132230" y="84903"/>
                  <a:pt x="100012" y="149338"/>
                </a:cubicBezTo>
                <a:cubicBezTo>
                  <a:pt x="92333" y="164697"/>
                  <a:pt x="80962" y="177913"/>
                  <a:pt x="71437" y="192201"/>
                </a:cubicBezTo>
                <a:cubicBezTo>
                  <a:pt x="33644" y="343377"/>
                  <a:pt x="84956" y="165357"/>
                  <a:pt x="28575" y="292213"/>
                </a:cubicBezTo>
                <a:cubicBezTo>
                  <a:pt x="16342" y="319738"/>
                  <a:pt x="0" y="377938"/>
                  <a:pt x="0" y="377938"/>
                </a:cubicBezTo>
                <a:cubicBezTo>
                  <a:pt x="4762" y="458901"/>
                  <a:pt x="-2421" y="541463"/>
                  <a:pt x="14287" y="620826"/>
                </a:cubicBezTo>
                <a:cubicBezTo>
                  <a:pt x="17825" y="637629"/>
                  <a:pt x="41299" y="642797"/>
                  <a:pt x="57150" y="649401"/>
                </a:cubicBezTo>
                <a:cubicBezTo>
                  <a:pt x="98855" y="666778"/>
                  <a:pt x="185737" y="692263"/>
                  <a:pt x="185737" y="692263"/>
                </a:cubicBezTo>
                <a:cubicBezTo>
                  <a:pt x="247650" y="687501"/>
                  <a:pt x="309859" y="685678"/>
                  <a:pt x="371475" y="677976"/>
                </a:cubicBezTo>
                <a:cubicBezTo>
                  <a:pt x="386419" y="676108"/>
                  <a:pt x="403688" y="674337"/>
                  <a:pt x="414337" y="663688"/>
                </a:cubicBezTo>
                <a:cubicBezTo>
                  <a:pt x="438621" y="639404"/>
                  <a:pt x="447203" y="602247"/>
                  <a:pt x="471487" y="577963"/>
                </a:cubicBezTo>
                <a:cubicBezTo>
                  <a:pt x="485775" y="563676"/>
                  <a:pt x="501415" y="550623"/>
                  <a:pt x="514350" y="535101"/>
                </a:cubicBezTo>
                <a:cubicBezTo>
                  <a:pt x="557799" y="482962"/>
                  <a:pt x="526469" y="495512"/>
                  <a:pt x="585787" y="449376"/>
                </a:cubicBezTo>
                <a:cubicBezTo>
                  <a:pt x="612896" y="428292"/>
                  <a:pt x="637245" y="394511"/>
                  <a:pt x="671512" y="392226"/>
                </a:cubicBezTo>
                <a:lnTo>
                  <a:pt x="885825" y="377938"/>
                </a:lnTo>
                <a:cubicBezTo>
                  <a:pt x="895350" y="363651"/>
                  <a:pt x="902258" y="347218"/>
                  <a:pt x="914400" y="335076"/>
                </a:cubicBezTo>
                <a:cubicBezTo>
                  <a:pt x="926542" y="322934"/>
                  <a:pt x="947737" y="320788"/>
                  <a:pt x="957262" y="306501"/>
                </a:cubicBezTo>
                <a:cubicBezTo>
                  <a:pt x="968154" y="290163"/>
                  <a:pt x="966156" y="268232"/>
                  <a:pt x="971550" y="249351"/>
                </a:cubicBezTo>
                <a:cubicBezTo>
                  <a:pt x="975687" y="234870"/>
                  <a:pt x="981075" y="220776"/>
                  <a:pt x="985837" y="206488"/>
                </a:cubicBezTo>
                <a:cubicBezTo>
                  <a:pt x="981075" y="158863"/>
                  <a:pt x="986685" y="109019"/>
                  <a:pt x="971550" y="63613"/>
                </a:cubicBezTo>
                <a:cubicBezTo>
                  <a:pt x="966120" y="47323"/>
                  <a:pt x="945625" y="37861"/>
                  <a:pt x="928687" y="35038"/>
                </a:cubicBezTo>
                <a:cubicBezTo>
                  <a:pt x="913832" y="32562"/>
                  <a:pt x="885825" y="49326"/>
                  <a:pt x="885825" y="49326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2743200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সাব-লিঙ্গুয়ালগ্রন্থি একজোড়া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36667"/>
          <a:stretch/>
        </p:blipFill>
        <p:spPr>
          <a:xfrm>
            <a:off x="206587" y="857250"/>
            <a:ext cx="5584613" cy="5543550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2133600" y="4495800"/>
            <a:ext cx="1371600" cy="914400"/>
          </a:xfrm>
          <a:custGeom>
            <a:avLst/>
            <a:gdLst>
              <a:gd name="connsiteX0" fmla="*/ 228600 w 1207210"/>
              <a:gd name="connsiteY0" fmla="*/ 214312 h 771525"/>
              <a:gd name="connsiteX1" fmla="*/ 200025 w 1207210"/>
              <a:gd name="connsiteY1" fmla="*/ 328612 h 771525"/>
              <a:gd name="connsiteX2" fmla="*/ 171450 w 1207210"/>
              <a:gd name="connsiteY2" fmla="*/ 371475 h 771525"/>
              <a:gd name="connsiteX3" fmla="*/ 157163 w 1207210"/>
              <a:gd name="connsiteY3" fmla="*/ 414337 h 771525"/>
              <a:gd name="connsiteX4" fmla="*/ 28575 w 1207210"/>
              <a:gd name="connsiteY4" fmla="*/ 557212 h 771525"/>
              <a:gd name="connsiteX5" fmla="*/ 0 w 1207210"/>
              <a:gd name="connsiteY5" fmla="*/ 600075 h 771525"/>
              <a:gd name="connsiteX6" fmla="*/ 14288 w 1207210"/>
              <a:gd name="connsiteY6" fmla="*/ 685800 h 771525"/>
              <a:gd name="connsiteX7" fmla="*/ 142875 w 1207210"/>
              <a:gd name="connsiteY7" fmla="*/ 757237 h 771525"/>
              <a:gd name="connsiteX8" fmla="*/ 214313 w 1207210"/>
              <a:gd name="connsiteY8" fmla="*/ 771525 h 771525"/>
              <a:gd name="connsiteX9" fmla="*/ 814388 w 1207210"/>
              <a:gd name="connsiteY9" fmla="*/ 757237 h 771525"/>
              <a:gd name="connsiteX10" fmla="*/ 914400 w 1207210"/>
              <a:gd name="connsiteY10" fmla="*/ 728662 h 771525"/>
              <a:gd name="connsiteX11" fmla="*/ 1042988 w 1207210"/>
              <a:gd name="connsiteY11" fmla="*/ 628650 h 771525"/>
              <a:gd name="connsiteX12" fmla="*/ 1071563 w 1207210"/>
              <a:gd name="connsiteY12" fmla="*/ 585787 h 771525"/>
              <a:gd name="connsiteX13" fmla="*/ 1100138 w 1207210"/>
              <a:gd name="connsiteY13" fmla="*/ 500062 h 771525"/>
              <a:gd name="connsiteX14" fmla="*/ 1128713 w 1207210"/>
              <a:gd name="connsiteY14" fmla="*/ 442912 h 771525"/>
              <a:gd name="connsiteX15" fmla="*/ 1185863 w 1207210"/>
              <a:gd name="connsiteY15" fmla="*/ 314325 h 771525"/>
              <a:gd name="connsiteX16" fmla="*/ 1185863 w 1207210"/>
              <a:gd name="connsiteY16" fmla="*/ 142875 h 771525"/>
              <a:gd name="connsiteX17" fmla="*/ 1143000 w 1207210"/>
              <a:gd name="connsiteY17" fmla="*/ 128587 h 771525"/>
              <a:gd name="connsiteX18" fmla="*/ 1085850 w 1207210"/>
              <a:gd name="connsiteY18" fmla="*/ 114300 h 771525"/>
              <a:gd name="connsiteX19" fmla="*/ 985838 w 1207210"/>
              <a:gd name="connsiteY19" fmla="*/ 57150 h 771525"/>
              <a:gd name="connsiteX20" fmla="*/ 900113 w 1207210"/>
              <a:gd name="connsiteY20" fmla="*/ 28575 h 771525"/>
              <a:gd name="connsiteX21" fmla="*/ 857250 w 1207210"/>
              <a:gd name="connsiteY21" fmla="*/ 14287 h 771525"/>
              <a:gd name="connsiteX22" fmla="*/ 814388 w 1207210"/>
              <a:gd name="connsiteY22" fmla="*/ 0 h 771525"/>
              <a:gd name="connsiteX23" fmla="*/ 485775 w 1207210"/>
              <a:gd name="connsiteY23" fmla="*/ 28575 h 771525"/>
              <a:gd name="connsiteX24" fmla="*/ 442913 w 1207210"/>
              <a:gd name="connsiteY24" fmla="*/ 42862 h 771525"/>
              <a:gd name="connsiteX25" fmla="*/ 371475 w 1207210"/>
              <a:gd name="connsiteY25" fmla="*/ 128587 h 771525"/>
              <a:gd name="connsiteX26" fmla="*/ 328613 w 1207210"/>
              <a:gd name="connsiteY26" fmla="*/ 142875 h 771525"/>
              <a:gd name="connsiteX27" fmla="*/ 242888 w 1207210"/>
              <a:gd name="connsiteY27" fmla="*/ 200025 h 771525"/>
              <a:gd name="connsiteX28" fmla="*/ 200025 w 1207210"/>
              <a:gd name="connsiteY28" fmla="*/ 228600 h 771525"/>
              <a:gd name="connsiteX29" fmla="*/ 171450 w 1207210"/>
              <a:gd name="connsiteY29" fmla="*/ 22860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07210" h="771525">
                <a:moveTo>
                  <a:pt x="228600" y="214312"/>
                </a:moveTo>
                <a:cubicBezTo>
                  <a:pt x="223165" y="241490"/>
                  <a:pt x="214672" y="299319"/>
                  <a:pt x="200025" y="328612"/>
                </a:cubicBezTo>
                <a:cubicBezTo>
                  <a:pt x="192346" y="343971"/>
                  <a:pt x="180975" y="357187"/>
                  <a:pt x="171450" y="371475"/>
                </a:cubicBezTo>
                <a:cubicBezTo>
                  <a:pt x="166688" y="385762"/>
                  <a:pt x="163898" y="400867"/>
                  <a:pt x="157163" y="414337"/>
                </a:cubicBezTo>
                <a:cubicBezTo>
                  <a:pt x="116312" y="496040"/>
                  <a:pt x="102632" y="446125"/>
                  <a:pt x="28575" y="557212"/>
                </a:cubicBezTo>
                <a:lnTo>
                  <a:pt x="0" y="600075"/>
                </a:lnTo>
                <a:cubicBezTo>
                  <a:pt x="4763" y="628650"/>
                  <a:pt x="-2325" y="662068"/>
                  <a:pt x="14288" y="685800"/>
                </a:cubicBezTo>
                <a:cubicBezTo>
                  <a:pt x="36862" y="718048"/>
                  <a:pt x="100621" y="746673"/>
                  <a:pt x="142875" y="757237"/>
                </a:cubicBezTo>
                <a:cubicBezTo>
                  <a:pt x="166434" y="763127"/>
                  <a:pt x="190500" y="766762"/>
                  <a:pt x="214313" y="771525"/>
                </a:cubicBezTo>
                <a:lnTo>
                  <a:pt x="814388" y="757237"/>
                </a:lnTo>
                <a:cubicBezTo>
                  <a:pt x="822418" y="756888"/>
                  <a:pt x="901788" y="735669"/>
                  <a:pt x="914400" y="728662"/>
                </a:cubicBezTo>
                <a:cubicBezTo>
                  <a:pt x="963836" y="701197"/>
                  <a:pt x="1007082" y="671736"/>
                  <a:pt x="1042988" y="628650"/>
                </a:cubicBezTo>
                <a:cubicBezTo>
                  <a:pt x="1053981" y="615458"/>
                  <a:pt x="1062038" y="600075"/>
                  <a:pt x="1071563" y="585787"/>
                </a:cubicBezTo>
                <a:cubicBezTo>
                  <a:pt x="1081088" y="557212"/>
                  <a:pt x="1086668" y="527003"/>
                  <a:pt x="1100138" y="500062"/>
                </a:cubicBezTo>
                <a:cubicBezTo>
                  <a:pt x="1109663" y="481012"/>
                  <a:pt x="1120803" y="462687"/>
                  <a:pt x="1128713" y="442912"/>
                </a:cubicBezTo>
                <a:cubicBezTo>
                  <a:pt x="1179720" y="315394"/>
                  <a:pt x="1130887" y="396788"/>
                  <a:pt x="1185863" y="314325"/>
                </a:cubicBezTo>
                <a:cubicBezTo>
                  <a:pt x="1207204" y="250299"/>
                  <a:pt x="1220664" y="229876"/>
                  <a:pt x="1185863" y="142875"/>
                </a:cubicBezTo>
                <a:cubicBezTo>
                  <a:pt x="1180270" y="128892"/>
                  <a:pt x="1157481" y="132724"/>
                  <a:pt x="1143000" y="128587"/>
                </a:cubicBezTo>
                <a:cubicBezTo>
                  <a:pt x="1124119" y="123193"/>
                  <a:pt x="1104900" y="119062"/>
                  <a:pt x="1085850" y="114300"/>
                </a:cubicBezTo>
                <a:cubicBezTo>
                  <a:pt x="1047188" y="88525"/>
                  <a:pt x="1031157" y="75277"/>
                  <a:pt x="985838" y="57150"/>
                </a:cubicBezTo>
                <a:cubicBezTo>
                  <a:pt x="957872" y="45963"/>
                  <a:pt x="928688" y="38100"/>
                  <a:pt x="900113" y="28575"/>
                </a:cubicBezTo>
                <a:lnTo>
                  <a:pt x="857250" y="14287"/>
                </a:lnTo>
                <a:lnTo>
                  <a:pt x="814388" y="0"/>
                </a:lnTo>
                <a:cubicBezTo>
                  <a:pt x="704850" y="9525"/>
                  <a:pt x="595001" y="15972"/>
                  <a:pt x="485775" y="28575"/>
                </a:cubicBezTo>
                <a:cubicBezTo>
                  <a:pt x="470814" y="30301"/>
                  <a:pt x="455444" y="34508"/>
                  <a:pt x="442913" y="42862"/>
                </a:cubicBezTo>
                <a:cubicBezTo>
                  <a:pt x="279661" y="151697"/>
                  <a:pt x="503249" y="23167"/>
                  <a:pt x="371475" y="128587"/>
                </a:cubicBezTo>
                <a:cubicBezTo>
                  <a:pt x="359715" y="137995"/>
                  <a:pt x="341778" y="135561"/>
                  <a:pt x="328613" y="142875"/>
                </a:cubicBezTo>
                <a:cubicBezTo>
                  <a:pt x="298592" y="159554"/>
                  <a:pt x="271463" y="180975"/>
                  <a:pt x="242888" y="200025"/>
                </a:cubicBezTo>
                <a:cubicBezTo>
                  <a:pt x="228600" y="209550"/>
                  <a:pt x="217197" y="228600"/>
                  <a:pt x="200025" y="228600"/>
                </a:cubicBezTo>
                <a:lnTo>
                  <a:pt x="171450" y="228600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76900" y="3810000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সাব-ম্যাক্সিলারিগ্রন্থি একজোড়া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74214" y="5915025"/>
            <a:ext cx="4305491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rPr>
              <a:t>লালারস, এতে টায়ালিন এনজাইম ও পানি।</a:t>
            </a:r>
          </a:p>
        </p:txBody>
      </p:sp>
    </p:spTree>
    <p:extLst>
      <p:ext uri="{BB962C8B-B14F-4D97-AF65-F5344CB8AC3E}">
        <p14:creationId xmlns:p14="http://schemas.microsoft.com/office/powerpoint/2010/main" val="208997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/>
      <p:bldP spid="10" grpId="0" animBg="1"/>
      <p:bldP spid="13" grpId="0" animBg="1"/>
      <p:bldP spid="13" grpId="1" animBg="1"/>
      <p:bldP spid="13" grpId="2" animBg="1"/>
      <p:bldP spid="14" grpId="0"/>
      <p:bldP spid="19" grpId="0" animBg="1"/>
      <p:bldP spid="19" grpId="1" animBg="1"/>
      <p:bldP spid="2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09600"/>
            <a:ext cx="3926343" cy="61699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29601" y="188268"/>
            <a:ext cx="427805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মানবদেহের সবচেয়ে বড় গ্রন্থি কোনটি?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r="14627"/>
          <a:stretch/>
        </p:blipFill>
        <p:spPr>
          <a:xfrm>
            <a:off x="152400" y="990600"/>
            <a:ext cx="4445568" cy="4800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40" t="31261" r="33523" b="51449"/>
          <a:stretch/>
        </p:blipFill>
        <p:spPr>
          <a:xfrm>
            <a:off x="4591390" y="2542316"/>
            <a:ext cx="1752601" cy="1066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17626" r="7692" b="19784"/>
          <a:stretch/>
        </p:blipFill>
        <p:spPr>
          <a:xfrm>
            <a:off x="6434593" y="2362200"/>
            <a:ext cx="2525289" cy="209238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866711" y="13716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01341" y="3030474"/>
            <a:ext cx="109027" cy="904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22317" y="2965123"/>
            <a:ext cx="80537" cy="1348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59397" y="3067050"/>
            <a:ext cx="109027" cy="904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91872" y="4906186"/>
            <a:ext cx="182352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পৌষ্টিকগ্রন্থি সমূহ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5161255" y="5008676"/>
            <a:ext cx="132923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পৌষ্টিকনালি</a:t>
            </a:r>
            <a:endParaRPr lang="en-US" sz="2400" dirty="0"/>
          </a:p>
        </p:txBody>
      </p:sp>
      <p:sp>
        <p:nvSpPr>
          <p:cNvPr id="14" name="Frame 13"/>
          <p:cNvSpPr/>
          <p:nvPr/>
        </p:nvSpPr>
        <p:spPr>
          <a:xfrm>
            <a:off x="0" y="0"/>
            <a:ext cx="9296400" cy="70104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152668" y="1362085"/>
            <a:ext cx="1253849" cy="1287303"/>
            <a:chOff x="7152668" y="1362085"/>
            <a:chExt cx="1253849" cy="1287303"/>
          </a:xfrm>
        </p:grpSpPr>
        <p:sp>
          <p:nvSpPr>
            <p:cNvPr id="15" name="Rectangle 14"/>
            <p:cNvSpPr/>
            <p:nvPr/>
          </p:nvSpPr>
          <p:spPr>
            <a:xfrm>
              <a:off x="7152668" y="1362085"/>
              <a:ext cx="1253849" cy="46448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bn-IN" sz="24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rPr>
                <a:t>লিভারগ্রন্থি</a:t>
              </a:r>
              <a:endParaRPr lang="en-US" sz="2400" dirty="0"/>
            </a:p>
          </p:txBody>
        </p:sp>
        <p:sp>
          <p:nvSpPr>
            <p:cNvPr id="16" name="Down Arrow 15"/>
            <p:cNvSpPr/>
            <p:nvPr/>
          </p:nvSpPr>
          <p:spPr>
            <a:xfrm rot="1178258">
              <a:off x="7204803" y="1790782"/>
              <a:ext cx="301166" cy="858606"/>
            </a:xfrm>
            <a:prstGeom prst="downArrow">
              <a:avLst>
                <a:gd name="adj1" fmla="val 20635"/>
                <a:gd name="adj2" fmla="val 38667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lock Arc 1"/>
          <p:cNvSpPr/>
          <p:nvPr/>
        </p:nvSpPr>
        <p:spPr>
          <a:xfrm>
            <a:off x="4542291" y="2514600"/>
            <a:ext cx="1555783" cy="907530"/>
          </a:xfrm>
          <a:prstGeom prst="blockArc">
            <a:avLst>
              <a:gd name="adj1" fmla="val 10800000"/>
              <a:gd name="adj2" fmla="val 21094958"/>
              <a:gd name="adj3" fmla="val 33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2"/>
          <a:stretch/>
        </p:blipFill>
        <p:spPr>
          <a:xfrm>
            <a:off x="31671" y="2735187"/>
            <a:ext cx="4475695" cy="4038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8113" y="5583667"/>
            <a:ext cx="6719888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সহস্র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লোবিউ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লের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৭টি,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যা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ক্ষারীয়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ধর্মী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পিত্তরস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2400" dirty="0"/>
          </a:p>
        </p:txBody>
      </p:sp>
      <p:sp>
        <p:nvSpPr>
          <p:cNvPr id="21" name="Freeform: Shape 20"/>
          <p:cNvSpPr/>
          <p:nvPr/>
        </p:nvSpPr>
        <p:spPr>
          <a:xfrm>
            <a:off x="2048093" y="914400"/>
            <a:ext cx="1288665" cy="1187862"/>
          </a:xfrm>
          <a:custGeom>
            <a:avLst/>
            <a:gdLst>
              <a:gd name="connsiteX0" fmla="*/ 21339 w 1288665"/>
              <a:gd name="connsiteY0" fmla="*/ 112295 h 1187862"/>
              <a:gd name="connsiteX1" fmla="*/ 278012 w 1288665"/>
              <a:gd name="connsiteY1" fmla="*/ 224589 h 1187862"/>
              <a:gd name="connsiteX2" fmla="*/ 261970 w 1288665"/>
              <a:gd name="connsiteY2" fmla="*/ 320842 h 1187862"/>
              <a:gd name="connsiteX3" fmla="*/ 229886 w 1288665"/>
              <a:gd name="connsiteY3" fmla="*/ 417095 h 1187862"/>
              <a:gd name="connsiteX4" fmla="*/ 213844 w 1288665"/>
              <a:gd name="connsiteY4" fmla="*/ 465221 h 1187862"/>
              <a:gd name="connsiteX5" fmla="*/ 229886 w 1288665"/>
              <a:gd name="connsiteY5" fmla="*/ 625642 h 1187862"/>
              <a:gd name="connsiteX6" fmla="*/ 278012 w 1288665"/>
              <a:gd name="connsiteY6" fmla="*/ 786063 h 1187862"/>
              <a:gd name="connsiteX7" fmla="*/ 294054 w 1288665"/>
              <a:gd name="connsiteY7" fmla="*/ 834189 h 1187862"/>
              <a:gd name="connsiteX8" fmla="*/ 358223 w 1288665"/>
              <a:gd name="connsiteY8" fmla="*/ 914400 h 1187862"/>
              <a:gd name="connsiteX9" fmla="*/ 406349 w 1288665"/>
              <a:gd name="connsiteY9" fmla="*/ 994611 h 1187862"/>
              <a:gd name="connsiteX10" fmla="*/ 422391 w 1288665"/>
              <a:gd name="connsiteY10" fmla="*/ 1042737 h 1187862"/>
              <a:gd name="connsiteX11" fmla="*/ 534686 w 1288665"/>
              <a:gd name="connsiteY11" fmla="*/ 1090863 h 1187862"/>
              <a:gd name="connsiteX12" fmla="*/ 598854 w 1288665"/>
              <a:gd name="connsiteY12" fmla="*/ 1122947 h 1187862"/>
              <a:gd name="connsiteX13" fmla="*/ 646981 w 1288665"/>
              <a:gd name="connsiteY13" fmla="*/ 1138989 h 1187862"/>
              <a:gd name="connsiteX14" fmla="*/ 695107 w 1288665"/>
              <a:gd name="connsiteY14" fmla="*/ 1171074 h 1187862"/>
              <a:gd name="connsiteX15" fmla="*/ 919696 w 1288665"/>
              <a:gd name="connsiteY15" fmla="*/ 1171074 h 1187862"/>
              <a:gd name="connsiteX16" fmla="*/ 1015949 w 1288665"/>
              <a:gd name="connsiteY16" fmla="*/ 1106905 h 1187862"/>
              <a:gd name="connsiteX17" fmla="*/ 1064075 w 1288665"/>
              <a:gd name="connsiteY17" fmla="*/ 1074821 h 1187862"/>
              <a:gd name="connsiteX18" fmla="*/ 1096160 w 1288665"/>
              <a:gd name="connsiteY18" fmla="*/ 1042737 h 1187862"/>
              <a:gd name="connsiteX19" fmla="*/ 1112202 w 1288665"/>
              <a:gd name="connsiteY19" fmla="*/ 994611 h 1187862"/>
              <a:gd name="connsiteX20" fmla="*/ 1144286 w 1288665"/>
              <a:gd name="connsiteY20" fmla="*/ 962526 h 1187862"/>
              <a:gd name="connsiteX21" fmla="*/ 1224496 w 1288665"/>
              <a:gd name="connsiteY21" fmla="*/ 866274 h 1187862"/>
              <a:gd name="connsiteX22" fmla="*/ 1272623 w 1288665"/>
              <a:gd name="connsiteY22" fmla="*/ 770021 h 1187862"/>
              <a:gd name="connsiteX23" fmla="*/ 1288665 w 1288665"/>
              <a:gd name="connsiteY23" fmla="*/ 721895 h 1187862"/>
              <a:gd name="connsiteX24" fmla="*/ 1240539 w 1288665"/>
              <a:gd name="connsiteY24" fmla="*/ 368968 h 1187862"/>
              <a:gd name="connsiteX25" fmla="*/ 1208454 w 1288665"/>
              <a:gd name="connsiteY25" fmla="*/ 320842 h 1187862"/>
              <a:gd name="connsiteX26" fmla="*/ 1160328 w 1288665"/>
              <a:gd name="connsiteY26" fmla="*/ 224589 h 1187862"/>
              <a:gd name="connsiteX27" fmla="*/ 1080118 w 1288665"/>
              <a:gd name="connsiteY27" fmla="*/ 80211 h 1187862"/>
              <a:gd name="connsiteX28" fmla="*/ 1048033 w 1288665"/>
              <a:gd name="connsiteY28" fmla="*/ 48126 h 1187862"/>
              <a:gd name="connsiteX29" fmla="*/ 807402 w 1288665"/>
              <a:gd name="connsiteY29" fmla="*/ 0 h 1187862"/>
              <a:gd name="connsiteX30" fmla="*/ 53423 w 1288665"/>
              <a:gd name="connsiteY30" fmla="*/ 16042 h 1187862"/>
              <a:gd name="connsiteX31" fmla="*/ 21339 w 1288665"/>
              <a:gd name="connsiteY31" fmla="*/ 112295 h 1187862"/>
              <a:gd name="connsiteX32" fmla="*/ 21339 w 1288665"/>
              <a:gd name="connsiteY32" fmla="*/ 112295 h 1187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88665" h="1187862">
                <a:moveTo>
                  <a:pt x="21339" y="112295"/>
                </a:moveTo>
                <a:cubicBezTo>
                  <a:pt x="64118" y="131011"/>
                  <a:pt x="-16589" y="77288"/>
                  <a:pt x="278012" y="224589"/>
                </a:cubicBezTo>
                <a:cubicBezTo>
                  <a:pt x="307105" y="239136"/>
                  <a:pt x="269859" y="289286"/>
                  <a:pt x="261970" y="320842"/>
                </a:cubicBezTo>
                <a:cubicBezTo>
                  <a:pt x="253768" y="353652"/>
                  <a:pt x="240581" y="385011"/>
                  <a:pt x="229886" y="417095"/>
                </a:cubicBezTo>
                <a:lnTo>
                  <a:pt x="213844" y="465221"/>
                </a:lnTo>
                <a:cubicBezTo>
                  <a:pt x="219191" y="518695"/>
                  <a:pt x="222286" y="572442"/>
                  <a:pt x="229886" y="625642"/>
                </a:cubicBezTo>
                <a:cubicBezTo>
                  <a:pt x="235947" y="668072"/>
                  <a:pt x="266847" y="752567"/>
                  <a:pt x="278012" y="786063"/>
                </a:cubicBezTo>
                <a:cubicBezTo>
                  <a:pt x="283359" y="802105"/>
                  <a:pt x="282097" y="822232"/>
                  <a:pt x="294054" y="834189"/>
                </a:cubicBezTo>
                <a:cubicBezTo>
                  <a:pt x="323896" y="864031"/>
                  <a:pt x="337986" y="873926"/>
                  <a:pt x="358223" y="914400"/>
                </a:cubicBezTo>
                <a:cubicBezTo>
                  <a:pt x="399873" y="997701"/>
                  <a:pt x="343681" y="931941"/>
                  <a:pt x="406349" y="994611"/>
                </a:cubicBezTo>
                <a:cubicBezTo>
                  <a:pt x="411696" y="1010653"/>
                  <a:pt x="411827" y="1029533"/>
                  <a:pt x="422391" y="1042737"/>
                </a:cubicBezTo>
                <a:cubicBezTo>
                  <a:pt x="454901" y="1083374"/>
                  <a:pt x="490650" y="1074349"/>
                  <a:pt x="534686" y="1090863"/>
                </a:cubicBezTo>
                <a:cubicBezTo>
                  <a:pt x="557077" y="1099260"/>
                  <a:pt x="576874" y="1113527"/>
                  <a:pt x="598854" y="1122947"/>
                </a:cubicBezTo>
                <a:cubicBezTo>
                  <a:pt x="614397" y="1129608"/>
                  <a:pt x="630939" y="1133642"/>
                  <a:pt x="646981" y="1138989"/>
                </a:cubicBezTo>
                <a:cubicBezTo>
                  <a:pt x="663023" y="1149684"/>
                  <a:pt x="677386" y="1163479"/>
                  <a:pt x="695107" y="1171074"/>
                </a:cubicBezTo>
                <a:cubicBezTo>
                  <a:pt x="772118" y="1204079"/>
                  <a:pt x="833113" y="1179732"/>
                  <a:pt x="919696" y="1171074"/>
                </a:cubicBezTo>
                <a:lnTo>
                  <a:pt x="1015949" y="1106905"/>
                </a:lnTo>
                <a:cubicBezTo>
                  <a:pt x="1031991" y="1096210"/>
                  <a:pt x="1050442" y="1088454"/>
                  <a:pt x="1064075" y="1074821"/>
                </a:cubicBezTo>
                <a:lnTo>
                  <a:pt x="1096160" y="1042737"/>
                </a:lnTo>
                <a:cubicBezTo>
                  <a:pt x="1101507" y="1026695"/>
                  <a:pt x="1103502" y="1009111"/>
                  <a:pt x="1112202" y="994611"/>
                </a:cubicBezTo>
                <a:cubicBezTo>
                  <a:pt x="1119984" y="981642"/>
                  <a:pt x="1134838" y="974337"/>
                  <a:pt x="1144286" y="962526"/>
                </a:cubicBezTo>
                <a:cubicBezTo>
                  <a:pt x="1233617" y="850861"/>
                  <a:pt x="1110182" y="980588"/>
                  <a:pt x="1224496" y="866274"/>
                </a:cubicBezTo>
                <a:cubicBezTo>
                  <a:pt x="1264822" y="745301"/>
                  <a:pt x="1210424" y="894418"/>
                  <a:pt x="1272623" y="770021"/>
                </a:cubicBezTo>
                <a:cubicBezTo>
                  <a:pt x="1280185" y="754896"/>
                  <a:pt x="1283318" y="737937"/>
                  <a:pt x="1288665" y="721895"/>
                </a:cubicBezTo>
                <a:cubicBezTo>
                  <a:pt x="1285693" y="686229"/>
                  <a:pt x="1270347" y="413679"/>
                  <a:pt x="1240539" y="368968"/>
                </a:cubicBezTo>
                <a:lnTo>
                  <a:pt x="1208454" y="320842"/>
                </a:lnTo>
                <a:cubicBezTo>
                  <a:pt x="1168132" y="199877"/>
                  <a:pt x="1222524" y="348981"/>
                  <a:pt x="1160328" y="224589"/>
                </a:cubicBezTo>
                <a:cubicBezTo>
                  <a:pt x="1119984" y="143900"/>
                  <a:pt x="1181278" y="181371"/>
                  <a:pt x="1080118" y="80211"/>
                </a:cubicBezTo>
                <a:cubicBezTo>
                  <a:pt x="1069423" y="69516"/>
                  <a:pt x="1061561" y="54890"/>
                  <a:pt x="1048033" y="48126"/>
                </a:cubicBezTo>
                <a:cubicBezTo>
                  <a:pt x="966782" y="7500"/>
                  <a:pt x="898142" y="10082"/>
                  <a:pt x="807402" y="0"/>
                </a:cubicBezTo>
                <a:lnTo>
                  <a:pt x="53423" y="16042"/>
                </a:lnTo>
                <a:cubicBezTo>
                  <a:pt x="-13556" y="18721"/>
                  <a:pt x="-9333" y="50952"/>
                  <a:pt x="21339" y="112295"/>
                </a:cubicBezTo>
                <a:lnTo>
                  <a:pt x="21339" y="112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5E-6 0.00023 C 0.00417 -0.00231 0.00799 -0.00532 0.01251 -0.00648 C 0.02066 -0.0081 0.02917 -0.00741 0.03751 -0.00833 C 0.04011 -0.0088 0.04271 -0.00995 0.04532 -0.01065 C 0.04844 -0.01134 0.05157 -0.01204 0.05469 -0.0125 C 0.05886 -0.01204 0.0632 -0.0125 0.06719 -0.01065 C 0.06893 -0.00949 0.07032 -0.00671 0.07032 -0.00417 C 0.07084 0.01736 0.06945 0.03889 0.06876 0.06019 C 0.06771 0.09097 0.06945 0.08218 0.06563 0.09769 C 0.06615 0.12408 0.06528 0.1507 0.06719 0.17685 C 0.06737 0.17986 0.07049 0.18102 0.07188 0.18333 C 0.07744 0.19213 0.0731 0.18634 0.07657 0.19583 C 0.07744 0.19792 0.07865 0.2 0.07969 0.20185 C 0.08421 0.21968 0.08386 0.21134 0.07969 0.23333 C 0.07935 0.23542 0.07952 0.2382 0.07813 0.23935 C 0.07553 0.24213 0.06876 0.24375 0.06876 0.24398 L 0.06719 0.2375 L 0.06563 0.2375 L 0.06719 0.2375 L 0.06719 0.23773 L 0.06719 0.2375 " pathEditMode="relative" rAng="0" ptsTypes="AAAAAAAAAAAAAAAA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1157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11111E-6 -3.7037E-6 L 1.11111E-6 0.00024 C -0.00469 0.00139 -0.00938 0.00278 -0.01406 0.00417 C -0.01719 0.00486 -0.02049 0.0044 -0.02344 0.00602 C -0.02535 0.00741 -0.02656 0.01019 -0.02813 0.0125 C -0.02761 0.03611 -0.02847 0.05973 -0.02656 0.08334 C -0.02639 0.08565 -0.02361 0.08658 -0.02188 0.0875 C -0.01875 0.08866 -0.01563 0.08866 -0.0125 0.08936 C -0.0066 0.09098 -0.00451 0.09283 0.00156 0.09352 C 0.00833 0.09468 0.0151 0.09491 0.02187 0.09584 C 0.02396 0.09723 0.02604 0.09861 0.02812 0.1 C 0.02969 0.1007 0.03246 0.09977 0.03281 0.10186 C 0.03368 0.10602 0.03264 0.11065 0.03125 0.11436 C 0.02969 0.11922 0.01858 0.12778 0.01719 0.12917 C 0.01562 0.13056 0.01441 0.13241 0.0125 0.13334 C -0.00868 0.1426 0.00642 0.13727 -0.03438 0.13936 C -0.03594 0.14028 -0.03767 0.14028 -0.03906 0.14167 C -0.04358 0.1463 -0.04306 0.15371 -0.04063 0.16019 C -0.03976 0.1625 -0.0375 0.16297 -0.03594 0.16436 C -0.01389 0.16343 0.01476 0.16042 0.0375 0.16436 C 0.03941 0.16482 0.04062 0.16713 0.04219 0.16852 C 0.05121 0.18658 0.04045 0.16389 0.04687 0.18102 C 0.04913 0.18704 0.05121 0.18912 0.05469 0.19352 C 0.05347 0.19861 0.05312 0.20209 0.05 0.20602 C 0.04878 0.20787 0.04687 0.2088 0.04531 0.21019 C 0.04184 0.22431 0.0467 0.20903 0.03906 0.22084 C 0.03663 0.22454 0.03628 0.23102 0.03281 0.23334 C 0.01684 0.24399 0.02899 0.23727 -0.00625 0.23936 C -0.01267 0.24167 -0.01458 0.2426 -0.02188 0.24352 C -0.02761 0.24445 -0.03333 0.24491 -0.03906 0.24584 C -0.04115 0.24769 -0.04323 0.25 -0.04531 0.25186 C -0.04688 0.25348 -0.04879 0.25417 -0.05 0.25602 C -0.05104 0.25787 -0.05104 0.26019 -0.05156 0.2625 C -0.05104 0.26574 -0.05139 0.26991 -0.05 0.27269 C -0.04896 0.27454 -0.04688 0.275 -0.04531 0.275 C -0.04011 0.275 -0.0349 0.27315 -0.02969 0.27269 C -0.01823 0.27176 -0.00677 0.2713 0.00469 0.27084 C 0.01094 0.2713 0.01719 0.27176 0.02344 0.27269 C 0.02517 0.27315 0.02674 0.27385 0.02812 0.275 C 0.0316 0.27732 0.03507 0.28125 0.0375 0.28519 C 0.03871 0.28727 0.03976 0.28936 0.04062 0.29167 C 0.04149 0.29352 0.04167 0.29584 0.04219 0.29769 C 0.04114 0.3 0.03993 0.30186 0.03906 0.30417 C 0.03837 0.30602 0.03871 0.3088 0.0375 0.31019 C 0.03489 0.31389 0.03125 0.31574 0.02812 0.31852 C 0.02604 0.32037 0.01944 0.32662 0.01719 0.32686 C 0.00174 0.32871 -0.01406 0.32824 -0.02969 0.32917 C -0.03281 0.33195 -0.03698 0.33334 -0.03906 0.3375 C -0.04618 0.35162 -0.0441 0.34514 -0.04688 0.35602 C -0.04636 0.36019 -0.04636 0.36459 -0.04531 0.36852 C -0.04462 0.37107 -0.04236 0.37246 -0.04219 0.375 C -0.04184 0.38056 -0.04288 0.38611 -0.04375 0.39167 C -0.04427 0.39491 -0.04688 0.40695 -0.05 0.41019 C -0.05122 0.41158 -0.05313 0.41158 -0.05469 0.4125 C -0.05781 0.41111 -0.06181 0.40973 -0.06406 0.40602 C -0.06511 0.4044 -0.06511 0.40186 -0.06563 0.4 C -0.06615 0.39028 -0.06563 0.38033 -0.06719 0.37084 C -0.06771 0.36736 -0.07153 0.36574 -0.07188 0.3625 C -0.08056 0.24861 -0.06806 0.3176 -0.075 0.28102 C -0.07465 0.2713 -0.07465 0.24236 -0.07188 0.22686 C -0.07101 0.22269 -0.06979 0.21852 -0.06875 0.21436 C -0.06823 0.2125 -0.06858 0.20949 -0.06719 0.20834 L -0.0625 0.20417 C -0.06146 0.20186 -0.06094 0.19908 -0.05938 0.19769 C -0.05747 0.1963 -0.05521 0.19653 -0.05313 0.19584 C -0.05156 0.19514 -0.05 0.19375 -0.04844 0.19352 C -0.02448 0.19236 -0.00052 0.19213 0.02344 0.19167 C 0.03437 0.19213 0.04583 0.18936 0.05625 0.19352 C 0.05937 0.19491 0.05764 0.20255 0.05937 0.20602 C 0.06042 0.20834 0.0618 0.21019 0.0625 0.2125 C 0.06389 0.21644 0.06562 0.225 0.06562 0.22524 C 0.06614 0.24306 0.06719 0.26088 0.06719 0.27917 C 0.06719 0.28264 0.06805 0.31806 0.0625 0.32917 L 0.05937 0.33519 C 0.05885 0.35 0.05903 0.36459 0.05781 0.37917 C 0.05746 0.38334 0.05573 0.3875 0.05469 0.39167 C 0.05417 0.39352 0.05451 0.39653 0.05312 0.39769 L 0.04844 0.40186 C 0.04687 0.40834 0.04722 0.40903 0.04375 0.41436 C 0.04236 0.41667 0.04097 0.41922 0.03906 0.42084 C 0.03733 0.42223 0.03489 0.42223 0.03281 0.42269 C 0.02153 0.43287 0.03212 0.425 0.00625 0.42917 C 0.00469 0.4294 0.00312 0.43056 0.00156 0.43102 C -0.00104 0.43195 -0.00365 0.43241 -0.00625 0.43334 C -0.01076 0.43727 -0.01181 0.43774 -0.01563 0.44352 C -0.01684 0.44561 -0.01771 0.44769 -0.01875 0.45 C -0.01823 0.45556 -0.01823 0.46111 -0.01719 0.46667 C -0.01667 0.46899 -0.01458 0.47037 -0.01406 0.47269 C -0.01302 0.47755 -0.01337 0.48264 -0.0125 0.4875 C -0.01163 0.49167 -0.01111 0.4963 -0.00938 0.5 C -0.00833 0.50186 -0.0066 0.50371 -0.00625 0.50602 C -0.00556 0.51088 -0.00625 0.51574 -0.00625 0.52084 L -0.00781 0.51852 " pathEditMode="relative" rAng="0" ptsTypes="AAAAAAAAAAAAAAAAAAAAAAAAAAAAAAAAAAAAAAAAAAAAAAAAAAAAAAAAAAAAAAAAAAAAAAAAAAAAAAAAAAAAAAAAAAAAA">
                                      <p:cBhvr>
                                        <p:cTn id="3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2604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4.72222E-6 3.7037E-7 L 4.72222E-6 0.00023 C -0.00469 0.00139 -0.00938 0.00278 -0.01407 0.00417 C -0.01719 0.00486 -0.02049 0.0044 -0.02344 0.00602 C -0.02535 0.00741 -0.02657 0.01018 -0.02813 0.0125 C -0.02761 0.03611 -0.02848 0.05972 -0.02657 0.08333 C -0.02639 0.08565 -0.02362 0.08657 -0.02188 0.0875 C -0.01875 0.08866 -0.01563 0.08866 -0.0125 0.08935 C -0.0066 0.09097 -0.00452 0.09282 0.00156 0.09352 C 0.00833 0.09468 0.0151 0.09491 0.02187 0.09583 C 0.02395 0.09722 0.02604 0.09861 0.02812 0.1 C 0.02968 0.10069 0.03246 0.09977 0.03281 0.10185 C 0.03368 0.10602 0.03263 0.11065 0.03125 0.11435 C 0.02968 0.11921 0.01857 0.12778 0.01718 0.12917 C 0.01562 0.13056 0.01441 0.13241 0.0125 0.13333 C -0.00869 0.14259 0.00642 0.13727 -0.03438 0.13935 C -0.03594 0.14028 -0.03768 0.14028 -0.03907 0.14167 C -0.04358 0.1463 -0.04306 0.1537 -0.04063 0.16018 C -0.03976 0.1625 -0.0375 0.16296 -0.03594 0.16435 C -0.01389 0.16343 0.01475 0.16042 0.0375 0.16435 C 0.03941 0.16481 0.04062 0.16713 0.04218 0.16852 C 0.05121 0.18657 0.04045 0.16389 0.04687 0.18102 C 0.04913 0.18704 0.05121 0.18912 0.05468 0.19352 C 0.05347 0.19861 0.05312 0.20208 0.05 0.20602 C 0.04878 0.20787 0.04687 0.2088 0.04531 0.21018 C 0.04184 0.22431 0.0467 0.20903 0.03906 0.22083 C 0.03663 0.22454 0.03628 0.23102 0.03281 0.23333 C 0.01684 0.24398 0.02899 0.23727 -0.00625 0.23935 C -0.01268 0.24167 -0.01459 0.24259 -0.02188 0.24352 C -0.02761 0.24444 -0.03334 0.24491 -0.03907 0.24583 C -0.04115 0.24768 -0.04323 0.25 -0.04532 0.25185 C -0.04688 0.25347 -0.04879 0.25417 -0.05 0.25602 C -0.05105 0.25787 -0.05105 0.26018 -0.05157 0.2625 C -0.05105 0.26574 -0.05139 0.26991 -0.05 0.27268 C -0.04896 0.27454 -0.04688 0.275 -0.04532 0.275 C -0.04011 0.275 -0.0349 0.27315 -0.02969 0.27268 C -0.01823 0.27176 -0.00678 0.2713 0.00468 0.27083 C 0.01093 0.2713 0.01718 0.27176 0.02343 0.27268 C 0.02517 0.27315 0.02673 0.27384 0.02812 0.275 C 0.03159 0.27731 0.03506 0.28125 0.0375 0.28518 C 0.03871 0.28727 0.03975 0.28935 0.04062 0.29167 C 0.04149 0.29352 0.04166 0.29583 0.04218 0.29768 C 0.04114 0.3 0.03993 0.30185 0.03906 0.30417 C 0.03836 0.30602 0.03871 0.3088 0.0375 0.31018 C 0.03489 0.31389 0.03125 0.31574 0.02812 0.31852 C 0.02604 0.32037 0.01944 0.32662 0.01718 0.32685 C 0.00173 0.3287 -0.01407 0.32824 -0.02969 0.32917 C -0.03282 0.33194 -0.03698 0.33333 -0.03907 0.3375 C -0.04619 0.35162 -0.0441 0.34514 -0.04688 0.35602 C -0.04636 0.36018 -0.04636 0.36458 -0.04532 0.36852 C -0.04462 0.37106 -0.04237 0.37245 -0.04219 0.375 C -0.04184 0.38056 -0.04289 0.38611 -0.04375 0.39167 C -0.04428 0.39491 -0.04688 0.40694 -0.05 0.41018 C -0.05122 0.41157 -0.05313 0.41157 -0.05469 0.4125 C -0.05782 0.41111 -0.06181 0.40972 -0.06407 0.40602 C -0.06511 0.4044 -0.06511 0.40185 -0.06563 0.4 C -0.06615 0.39028 -0.06563 0.38032 -0.06719 0.37083 C -0.06771 0.36736 -0.07153 0.36574 -0.07188 0.3625 C -0.08056 0.24861 -0.06806 0.31759 -0.075 0.28102 C -0.07466 0.2713 -0.07466 0.24236 -0.07188 0.22685 C -0.07101 0.22268 -0.0698 0.21852 -0.06875 0.21435 C -0.06823 0.2125 -0.06858 0.20949 -0.06719 0.20833 L -0.0625 0.20417 C -0.06146 0.20185 -0.06094 0.19907 -0.05938 0.19768 C -0.05747 0.1963 -0.05521 0.19653 -0.05313 0.19583 C -0.05157 0.19514 -0.05 0.19375 -0.04844 0.19352 C -0.02448 0.19236 -0.00053 0.19213 0.02343 0.19167 C 0.03437 0.19213 0.04583 0.18935 0.05625 0.19352 C 0.05937 0.19491 0.05763 0.20255 0.05937 0.20602 C 0.06041 0.20833 0.0618 0.21018 0.0625 0.2125 C 0.06388 0.21643 0.06562 0.225 0.06562 0.22523 C 0.06614 0.24306 0.06718 0.26088 0.06718 0.27917 C 0.06718 0.28264 0.06805 0.31806 0.0625 0.32917 L 0.05937 0.33518 C 0.05885 0.35 0.05902 0.36458 0.05781 0.37917 C 0.05746 0.38333 0.05572 0.3875 0.05468 0.39167 C 0.05416 0.39352 0.05451 0.39653 0.05312 0.39768 L 0.04843 0.40185 C 0.04687 0.40833 0.04722 0.40903 0.04375 0.41435 C 0.04236 0.41667 0.04097 0.41921 0.03906 0.42083 C 0.03732 0.42222 0.03489 0.42222 0.03281 0.42268 C 0.02152 0.43287 0.03211 0.425 0.00625 0.42917 C 0.00468 0.4294 0.00312 0.43056 0.00156 0.43102 C -0.00105 0.43194 -0.00365 0.43241 -0.00625 0.43333 C -0.01077 0.43727 -0.01181 0.43773 -0.01563 0.44352 C -0.01684 0.4456 -0.01771 0.44768 -0.01875 0.45 C -0.01823 0.45556 -0.01823 0.46111 -0.01719 0.46667 C -0.01667 0.46898 -0.01459 0.47037 -0.01407 0.47268 C -0.01303 0.47755 -0.01337 0.48264 -0.0125 0.4875 C -0.01164 0.49167 -0.01112 0.4963 -0.00938 0.5 C -0.00834 0.50185 -0.0066 0.5037 -0.00625 0.50602 C -0.00556 0.51088 -0.00625 0.51574 -0.00625 0.52083 L -0.00782 0.51852 " pathEditMode="relative" rAng="0" ptsTypes="AAAAAAAAAAAAAAAAAAAAAAAAAAAAAAAAAAAAAAAAAAAAAAAAAAAAAAAAAAAAAAAAAAAAAAAAAAAAAAAAAAAAAAAAAAAAA">
                                      <p:cBhvr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260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-3.33333E-6 3.7037E-7 L -3.33333E-6 0.00023 C -0.00468 0.00139 -0.00937 0.00278 -0.01406 0.00417 C -0.01718 0.00486 -0.02048 0.0044 -0.02343 0.00602 C -0.02534 0.00741 -0.02656 0.01018 -0.02812 0.0125 C -0.0276 0.03611 -0.02847 0.05972 -0.02656 0.08333 C -0.02639 0.08565 -0.02361 0.08657 -0.02187 0.0875 C -0.01875 0.08866 -0.01562 0.08866 -0.0125 0.08935 C -0.00659 0.09097 -0.00451 0.09282 0.00157 0.09352 C 0.00834 0.09468 0.01511 0.09491 0.02188 0.09583 C 0.02396 0.09722 0.02605 0.09861 0.02813 0.1 C 0.02969 0.10069 0.03247 0.09977 0.03282 0.10185 C 0.03368 0.10602 0.03264 0.11065 0.03125 0.11435 C 0.02969 0.11921 0.01858 0.12778 0.01719 0.12917 C 0.01563 0.13056 0.01441 0.13241 0.0125 0.13333 C -0.00868 0.14259 0.00643 0.13727 -0.03437 0.13935 C -0.03593 0.14028 -0.03767 0.14028 -0.03906 0.14167 C -0.04357 0.1463 -0.04305 0.1537 -0.04062 0.16018 C -0.03975 0.1625 -0.0375 0.16296 -0.03593 0.16435 C -0.01389 0.16343 0.01476 0.16042 0.0375 0.16435 C 0.03941 0.16481 0.04063 0.16713 0.04219 0.16852 C 0.05122 0.18657 0.04045 0.16389 0.04688 0.18102 C 0.04914 0.18704 0.05122 0.18912 0.05469 0.19352 C 0.05348 0.19861 0.05313 0.20208 0.05 0.20602 C 0.04879 0.20787 0.04688 0.2088 0.04532 0.21018 C 0.04184 0.22431 0.0467 0.20903 0.03907 0.22083 C 0.03664 0.22454 0.03629 0.23102 0.03282 0.23333 C 0.01684 0.24398 0.029 0.23727 -0.00625 0.23935 C -0.01267 0.24167 -0.01458 0.24259 -0.02187 0.24352 C -0.0276 0.24444 -0.03333 0.24491 -0.03906 0.24583 C -0.04114 0.24768 -0.04323 0.25 -0.04531 0.25185 C -0.04687 0.25347 -0.04878 0.25417 -0.05 0.25602 C -0.05104 0.25787 -0.05104 0.26018 -0.05156 0.2625 C -0.05104 0.26574 -0.05139 0.26991 -0.05 0.27268 C -0.04895 0.27454 -0.04687 0.275 -0.04531 0.275 C -0.0401 0.275 -0.03489 0.27315 -0.02968 0.27268 C -0.01823 0.27176 -0.00677 0.2713 0.00469 0.27083 C 0.01094 0.2713 0.01719 0.27176 0.02344 0.27268 C 0.02518 0.27315 0.02674 0.27384 0.02813 0.275 C 0.0316 0.27731 0.03507 0.28125 0.0375 0.28518 C 0.03872 0.28727 0.03976 0.28935 0.04063 0.29167 C 0.0415 0.29352 0.04167 0.29583 0.04219 0.29768 C 0.04115 0.3 0.03993 0.30185 0.03907 0.30417 C 0.03837 0.30602 0.03872 0.3088 0.0375 0.31018 C 0.0349 0.31389 0.03125 0.31574 0.02813 0.31852 C 0.02605 0.32037 0.01945 0.32662 0.01719 0.32685 C 0.00174 0.3287 -0.01406 0.32824 -0.02968 0.32917 C -0.03281 0.33194 -0.03698 0.33333 -0.03906 0.3375 C -0.04618 0.35162 -0.04409 0.34514 -0.04687 0.35602 C -0.04635 0.36018 -0.04635 0.36458 -0.04531 0.36852 C -0.04461 0.37106 -0.04236 0.37245 -0.04218 0.375 C -0.04184 0.38056 -0.04288 0.38611 -0.04375 0.39167 C -0.04427 0.39491 -0.04687 0.40694 -0.05 0.41018 C -0.05121 0.41157 -0.05312 0.41157 -0.05468 0.4125 C -0.05781 0.41111 -0.0618 0.40972 -0.06406 0.40602 C -0.0651 0.4044 -0.0651 0.40185 -0.06562 0.4 C -0.06614 0.39028 -0.06562 0.38032 -0.06718 0.37083 C -0.0677 0.36736 -0.07152 0.36574 -0.07187 0.3625 C -0.08055 0.24861 -0.06805 0.31759 -0.075 0.28102 C -0.07465 0.2713 -0.07465 0.24236 -0.07187 0.22685 C -0.071 0.22268 -0.06979 0.21852 -0.06875 0.21435 C -0.06823 0.2125 -0.06857 0.20949 -0.06718 0.20833 L -0.0625 0.20417 C -0.06145 0.20185 -0.06093 0.19907 -0.05937 0.19768 C -0.05746 0.1963 -0.0552 0.19653 -0.05312 0.19583 C -0.05156 0.19514 -0.05 0.19375 -0.04843 0.19352 C -0.02448 0.19236 -0.00052 0.19213 0.02344 0.19167 C 0.03438 0.19213 0.04584 0.18935 0.05625 0.19352 C 0.05938 0.19491 0.05764 0.20255 0.05938 0.20602 C 0.06042 0.20833 0.06181 0.21018 0.0625 0.2125 C 0.06389 0.21643 0.06563 0.225 0.06563 0.22523 C 0.06615 0.24306 0.06719 0.26088 0.06719 0.27917 C 0.06719 0.28264 0.06806 0.31806 0.0625 0.32917 L 0.05938 0.33518 C 0.05886 0.35 0.05903 0.36458 0.05782 0.37917 C 0.05747 0.38333 0.05573 0.3875 0.05469 0.39167 C 0.05417 0.39352 0.05452 0.39653 0.05313 0.39768 L 0.04844 0.40185 C 0.04688 0.40833 0.04723 0.40903 0.04375 0.41435 C 0.04236 0.41667 0.04098 0.41921 0.03907 0.42083 C 0.03733 0.42222 0.0349 0.42222 0.03282 0.42268 C 0.02153 0.43287 0.03212 0.425 0.00625 0.42917 C 0.00469 0.4294 0.00313 0.43056 0.00157 0.43102 C -0.00104 0.43194 -0.00364 0.43241 -0.00625 0.43333 C -0.01076 0.43727 -0.0118 0.43773 -0.01562 0.44352 C -0.01684 0.4456 -0.0177 0.44768 -0.01875 0.45 C -0.01823 0.45556 -0.01823 0.46111 -0.01718 0.46667 C -0.01666 0.46898 -0.01458 0.47037 -0.01406 0.47268 C -0.01302 0.47755 -0.01336 0.48264 -0.0125 0.4875 C -0.01163 0.49167 -0.01111 0.4963 -0.00937 0.5 C -0.00833 0.50185 -0.00659 0.5037 -0.00625 0.50602 C -0.00555 0.51088 -0.00625 0.51574 -0.00625 0.52083 L -0.00781 0.51852 " pathEditMode="relative" rAng="0" ptsTypes="AAAAAAAAAAAAAAAAAAAAAAAAAAAAAAAAAAAAAAAAAAAAAAAAAAAAAAAAAAAAAAAAAAAAAAAAAAAAAAAAAAAAAAAAAAAAA">
                                      <p:cBhvr>
                                        <p:cTn id="3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0.00417 L 0.24514 0.05787 L 0.24514 0.05718 " pathEditMode="relative" rAng="0" ptsTypes="A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3" grpId="0" animBg="1"/>
      <p:bldP spid="2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4286" b="3653"/>
          <a:stretch/>
        </p:blipFill>
        <p:spPr>
          <a:xfrm>
            <a:off x="1761215" y="727174"/>
            <a:ext cx="5834669" cy="502920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654"/>
            </a:avLst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3331064" y="940427"/>
            <a:ext cx="152400" cy="152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67062" y="1600200"/>
            <a:ext cx="152400" cy="152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16801" y="1524000"/>
            <a:ext cx="195262" cy="152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4102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76837" y="4513957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00637" y="493395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91200" y="485775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/>
          <p:cNvSpPr/>
          <p:nvPr/>
        </p:nvSpPr>
        <p:spPr>
          <a:xfrm>
            <a:off x="108932" y="1275606"/>
            <a:ext cx="1610330" cy="649188"/>
          </a:xfrm>
          <a:prstGeom prst="wedgeEllipseCallout">
            <a:avLst>
              <a:gd name="adj1" fmla="val 76921"/>
              <a:gd name="adj2" fmla="val 11881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txBody>
          <a:bodyPr wrap="square">
            <a:spAutoFit/>
          </a:bodyPr>
          <a:lstStyle/>
          <a:p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লিভারগ্রন্থি</a:t>
            </a:r>
            <a:endParaRPr lang="en-US" sz="2400" dirty="0"/>
          </a:p>
        </p:txBody>
      </p:sp>
      <p:sp>
        <p:nvSpPr>
          <p:cNvPr id="14" name="Oval Callout 13"/>
          <p:cNvSpPr/>
          <p:nvPr/>
        </p:nvSpPr>
        <p:spPr>
          <a:xfrm>
            <a:off x="447183" y="4153436"/>
            <a:ext cx="1696944" cy="649188"/>
          </a:xfrm>
          <a:prstGeom prst="wedgeEllipseCallout">
            <a:avLst>
              <a:gd name="adj1" fmla="val 97921"/>
              <a:gd name="adj2" fmla="val -62947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ডিওডেনাম</a:t>
            </a:r>
            <a:endParaRPr lang="en-US" sz="2400" dirty="0"/>
          </a:p>
        </p:txBody>
      </p:sp>
      <p:sp>
        <p:nvSpPr>
          <p:cNvPr id="15" name="Oval Callout 14"/>
          <p:cNvSpPr/>
          <p:nvPr/>
        </p:nvSpPr>
        <p:spPr>
          <a:xfrm>
            <a:off x="108932" y="2789337"/>
            <a:ext cx="1470289" cy="649188"/>
          </a:xfrm>
          <a:prstGeom prst="wedgeEllipseCallout">
            <a:avLst>
              <a:gd name="adj1" fmla="val 109379"/>
              <a:gd name="adj2" fmla="val -73951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পিত্তথলি</a:t>
            </a:r>
            <a:endParaRPr lang="en-US" sz="2400" dirty="0"/>
          </a:p>
        </p:txBody>
      </p:sp>
      <p:sp>
        <p:nvSpPr>
          <p:cNvPr id="16" name="Rectangular Callout 15"/>
          <p:cNvSpPr/>
          <p:nvPr/>
        </p:nvSpPr>
        <p:spPr>
          <a:xfrm>
            <a:off x="7543800" y="3196758"/>
            <a:ext cx="1253849" cy="464484"/>
          </a:xfrm>
          <a:prstGeom prst="wedgeRectCallout">
            <a:avLst>
              <a:gd name="adj1" fmla="val -124527"/>
              <a:gd name="adj2" fmla="val -5172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পাকস্থলি</a:t>
            </a:r>
            <a:endParaRPr lang="en-US" sz="2400" dirty="0"/>
          </a:p>
        </p:txBody>
      </p:sp>
      <p:sp>
        <p:nvSpPr>
          <p:cNvPr id="17" name="Rectangular Callout 16"/>
          <p:cNvSpPr/>
          <p:nvPr/>
        </p:nvSpPr>
        <p:spPr>
          <a:xfrm>
            <a:off x="7543800" y="5041666"/>
            <a:ext cx="1253849" cy="464484"/>
          </a:xfrm>
          <a:prstGeom prst="wedgeRectCallout">
            <a:avLst>
              <a:gd name="adj1" fmla="val -111992"/>
              <a:gd name="adj2" fmla="val -60540"/>
            </a:avLst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অগ্নাশয়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2144127" y="228602"/>
            <a:ext cx="4964675" cy="4524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গ্রন্থিগুলোর নাম ও অবস্থান</a:t>
            </a:r>
            <a:endParaRPr lang="en-US" sz="2800" dirty="0"/>
          </a:p>
        </p:txBody>
      </p:sp>
      <p:sp>
        <p:nvSpPr>
          <p:cNvPr id="22" name="Oval 21"/>
          <p:cNvSpPr/>
          <p:nvPr/>
        </p:nvSpPr>
        <p:spPr>
          <a:xfrm>
            <a:off x="3276600" y="894291"/>
            <a:ext cx="206864" cy="17250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Callout 23"/>
          <p:cNvSpPr/>
          <p:nvPr/>
        </p:nvSpPr>
        <p:spPr>
          <a:xfrm>
            <a:off x="213099" y="5420261"/>
            <a:ext cx="3498964" cy="1168539"/>
          </a:xfrm>
          <a:prstGeom prst="wedgeEllipseCallout">
            <a:avLst>
              <a:gd name="adj1" fmla="val 50049"/>
              <a:gd name="adj2" fmla="val -138094"/>
            </a:avLst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পি</a:t>
            </a:r>
            <a:r>
              <a:rPr lang="bn-IN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ত্তনালি ও অগ্নাশয়নালি মিলিত হয়েছে</a:t>
            </a:r>
            <a:endParaRPr lang="en-US" sz="2400" dirty="0"/>
          </a:p>
        </p:txBody>
      </p:sp>
      <p:sp>
        <p:nvSpPr>
          <p:cNvPr id="23" name="Rectangle 22"/>
          <p:cNvSpPr/>
          <p:nvPr/>
        </p:nvSpPr>
        <p:spPr>
          <a:xfrm>
            <a:off x="164152" y="3253828"/>
            <a:ext cx="253142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রস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গাঢ়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সবুজ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তিক্ত</a:t>
            </a:r>
            <a:r>
              <a:rPr lang="en-US" sz="24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স্বাদ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257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-4.44444E-6 L 0.01389 0.00024 C 0.01337 0.00764 0.01319 0.01528 0.01232 0.02292 C 0.01215 0.025 0.01094 0.02686 0.01076 0.02894 C 0.00989 0.04769 0.01007 0.06667 0.0092 0.08542 C 0.00868 0.10024 0.00781 0.10533 0.00607 0.11875 C 0.00382 0.15926 0.00677 0.13218 0.00139 0.16042 C 0.00087 0.16366 0.00139 0.16783 -0.00018 0.17061 C -0.00243 0.1757 -0.00955 0.18311 -0.00955 0.18334 C -0.01111 0.18264 -0.0125 0.18172 -0.01424 0.18125 C -0.01667 0.18033 -0.01962 0.18056 -0.02205 0.17894 C -0.02396 0.17778 -0.02483 0.17454 -0.02674 0.17292 C -0.02847 0.17107 -0.03091 0.17014 -0.03299 0.16875 C -0.03334 0.16575 -0.03455 0.15556 -0.03611 0.15209 C -0.03785 0.14769 -0.03959 0.14306 -0.04236 0.13959 C -0.04393 0.13727 -0.04566 0.13565 -0.04705 0.13311 C -0.04827 0.13079 -0.04913 0.12778 -0.05018 0.12477 C -0.0507 0.12292 -0.0507 0.12037 -0.05174 0.11875 C -0.05295 0.11621 -0.05469 0.11412 -0.05643 0.11227 C -0.06285 0.10556 -0.06406 0.1044 -0.07049 0.10209 C -0.07257 0.10116 -0.07466 0.1007 -0.07674 0.09977 C -0.08559 0.1007 -0.09462 0.09885 -0.1033 0.10209 C -0.10556 0.10278 -0.10625 0.10718 -0.10643 0.11042 C -0.10677 0.11598 -0.10643 0.12176 -0.10486 0.12709 C -0.10417 0.12894 -0.10174 0.12871 -0.10018 0.12894 C -0.09601 0.1301 -0.09184 0.13033 -0.08768 0.13125 C -0.08611 0.13264 -0.08455 0.13426 -0.08299 0.13542 C -0.08143 0.13635 -0.07969 0.13612 -0.0783 0.13727 C -0.07639 0.13912 -0.07518 0.14167 -0.07361 0.14375 C -0.07205 0.14514 -0.07031 0.1463 -0.06893 0.14792 C -0.06719 0.14977 -0.06597 0.15232 -0.06424 0.15394 C -0.06285 0.15533 -0.06094 0.1551 -0.05955 0.15625 C -0.05625 0.15857 -0.05018 0.16459 -0.05018 0.16482 C -0.04913 0.16644 -0.04844 0.16922 -0.04705 0.17061 C -0.04566 0.172 -0.04375 0.17176 -0.04236 0.17292 C -0.02813 0.18218 -0.04966 0.17176 -0.02986 0.17894 C -0.00955 0.18635 -0.03299 0.18172 -0.00174 0.18542 C 0.01198 0.20348 -0.00538 0.18125 0.00764 0.19561 C 0.01319 0.20162 0.01232 0.20278 0.01701 0.21042 C 0.01805 0.21181 0.01909 0.2132 0.02031 0.21459 L 0.01701 0.21042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2" y="10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2014 -0.01111 L -0.02014 -0.01088 C -0.02274 -0.0074 -0.0342 0.00926 -0.03576 0.01574 C -0.03802 0.02454 -0.03646 0.02037 -0.04045 0.02824 C -0.03889 0.0676 -0.03733 0.09723 -0.03733 0.13889 C -0.03733 0.15672 -0.0316 0.17801 -0.04358 0.18889 C -0.04497 0.19005 -0.0467 0.19028 -0.04826 0.19074 C -0.04983 0.19213 -0.05122 0.19422 -0.05295 0.19491 C -0.05712 0.19699 -0.06545 0.19931 -0.06545 0.19954 C -0.06754 0.19861 -0.06979 0.19815 -0.0717 0.19723 C -0.075 0.19537 -0.07899 0.19005 -0.08108 0.18658 C -0.08229 0.18473 -0.08316 0.18241 -0.0842 0.18056 C -0.09219 0.1676 -0.08542 0.17986 -0.09358 0.16991 C -0.10781 0.15301 -0.09896 0.15787 -0.1092 0.15324 C -0.11337 0.14792 -0.11771 0.14121 -0.12326 0.13889 L -0.13264 0.13473 L -0.13733 0.13241 L -0.14201 0.13056 C -0.14358 0.13102 -0.14705 0.13033 -0.1467 0.13241 C -0.14583 0.14144 -0.14045 0.14514 -0.13576 0.14908 C -0.13264 0.14861 -0.12951 0.14792 -0.12639 0.14723 C -0.12483 0.14653 -0.1217 0.14491 -0.1217 0.14514 L -0.12014 0.14306 " pathEditMode="relative" rAng="0" ptsTypes="AAAAAAAAAAAAAAAA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7" y="10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3.05556E-6 1.48148E-6 L 3.05556E-6 1.48148E-6 C -0.00052 0.0074 -0.00052 0.01527 -0.00157 0.02268 C -0.00209 0.02708 -0.00469 0.03518 -0.00469 0.03518 C -0.00521 0.04027 -0.00539 0.04514 -0.00625 0.05 C -0.00643 0.05208 -0.00764 0.05393 -0.00782 0.05602 C -0.0092 0.10254 -0.0099 0.14907 -0.01094 0.19583 C -0.01285 0.29444 0.00746 0.27384 -0.01719 0.29583 C -0.03299 0.29143 -0.01841 0.29583 -0.02969 0.29166 C -0.03177 0.29074 -0.03386 0.29051 -0.03594 0.28935 C -0.03802 0.28842 -0.03993 0.28657 -0.04219 0.28518 C -0.04358 0.28449 -0.04532 0.28379 -0.04688 0.28333 C -0.04844 0.28194 -0.04983 0.28009 -0.05157 0.27916 C -0.05295 0.27801 -0.05486 0.27824 -0.05625 0.27685 C -0.07344 0.25856 -0.06059 0.26527 -0.07188 0.26018 C -0.08143 0.2412 -0.06841 0.26458 -0.07969 0.25185 C -0.08264 0.24861 -0.0849 0.24143 -0.0875 0.2375 C -0.08889 0.23518 -0.0908 0.23333 -0.09219 0.23102 C -0.09341 0.22916 -0.0941 0.22685 -0.09532 0.225 C -0.0967 0.22268 -0.09809 0.22014 -0.1 0.21852 C -0.10278 0.21643 -0.10938 0.21435 -0.10938 0.21435 C -0.11042 0.21666 -0.11233 0.21828 -0.1125 0.22083 C -0.11285 0.225 -0.11337 0.23032 -0.11094 0.23333 C -0.10816 0.23634 -0.10365 0.23472 -0.1 0.23518 C -0.09375 0.23611 -0.0875 0.23657 -0.08125 0.2375 C -0.07813 0.24166 -0.07552 0.24652 -0.07188 0.25 C -0.07032 0.25139 -0.06858 0.25231 -0.06719 0.25416 C -0.06389 0.25787 -0.06146 0.26319 -0.05782 0.26666 C -0.04098 0.28148 -0.0665 0.25833 -0.04844 0.27685 C -0.04549 0.28009 -0.04219 0.2824 -0.03907 0.28518 L -0.02969 0.29352 C -0.02813 0.2949 -0.02674 0.29722 -0.025 0.29768 C -0.02292 0.29861 -0.02084 0.2993 -0.01875 0.3 C -0.01025 0.30208 -0.01025 0.30115 -0.00313 0.30416 C 0.00017 0.30532 0.00364 0.30578 0.00625 0.30833 L 0.01562 0.31666 L 0.02031 0.32083 C 0.02309 0.33171 0.021 0.32523 0.02812 0.33935 C 0.02916 0.34166 0.03073 0.34328 0.03125 0.34583 C 0.03281 0.35208 0.03264 0.35277 0.03593 0.35833 C 0.0375 0.36041 0.03941 0.36203 0.04062 0.36435 C 0.04201 0.36689 0.0427 0.37014 0.04375 0.37268 C 0.04479 0.375 0.04618 0.37685 0.04687 0.37916 C 0.05 0.38796 0.04982 0.39143 0.05156 0.4 C 0.05208 0.40208 0.0526 0.40416 0.0533 0.40602 C 0.0526 0.42407 0.05347 0.44236 0.05156 0.46018 C 0.05139 0.46319 0.04826 0.46412 0.04687 0.46666 C 0.03715 0.48333 0.04514 0.47523 0.03593 0.48333 C 0.03489 0.48518 0.03455 0.48819 0.03281 0.48935 C 0.03003 0.49189 0.02673 0.49259 0.02343 0.49352 L 0.00468 0.5 L -0.00782 0.50416 C -0.01441 0.50694 -0.01077 0.50555 -0.01875 0.50833 C -0.0198 0.51018 -0.02118 0.51203 -0.02188 0.51435 C -0.02275 0.51782 -0.02344 0.525 -0.02344 0.525 L -0.02813 0.525 " pathEditMode="relative" ptsTypes="AAAAAAAAAAAA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2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52 -0.01389 L -0.00052 -0.01389 C -0.00469 -0.02153 -0.01094 -0.02801 -0.01302 -0.03681 C -0.01372 -0.03936 -0.01702 -0.05463 -0.01927 -0.05764 C -0.02049 -0.05926 -0.0224 -0.05903 -0.02396 -0.05996 C -0.02605 -0.06181 -0.02796 -0.06459 -0.03021 -0.06598 C -0.03733 -0.07084 -0.04983 -0.06667 -0.05521 -0.06598 C -0.06667 -0.0669 -0.0783 -0.06713 -0.08959 -0.06829 C -0.09237 -0.06852 -0.09497 -0.06899 -0.0974 -0.07014 C -0.09931 -0.07107 -0.10035 -0.07362 -0.10209 -0.07431 C -0.10625 -0.07639 -0.11042 -0.07709 -0.11459 -0.07848 L -0.12084 -0.08079 L -0.12709 -0.08264 C -0.14063 -0.09468 -0.12362 -0.08033 -0.13646 -0.08912 C -0.1382 -0.09005 -0.13959 -0.09213 -0.14115 -0.09329 C -0.14323 -0.09422 -0.14549 -0.09445 -0.1474 -0.09514 C -0.1507 -0.09653 -0.15677 -0.09931 -0.15677 -0.09931 L -0.18802 -0.09746 C -0.19028 -0.09676 -0.18872 -0.09167 -0.18959 -0.08912 C -0.1908 -0.08588 -0.19271 -0.08334 -0.19427 -0.08079 C -0.19584 -0.07848 -0.19757 -0.07662 -0.19896 -0.07431 C -0.20018 -0.07246 -0.2007 -0.06968 -0.20209 -0.06829 C -0.20348 -0.0669 -0.20539 -0.06713 -0.20677 -0.06598 C -0.20851 -0.06505 -0.2099 -0.06297 -0.21146 -0.06181 C -0.21893 -0.05764 -0.21806 -0.05764 -0.2224 -0.05764 L -0.2224 -0.05764 " pathEditMode="relative" ptsTypes="AAAAAAAAAAAAAAAAAAAAAAAAAA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3.33333E-6 6.2963E-6 L -3.33333E-6 6.2963E-6 C -0.01041 -0.00138 -0.02135 0.00024 -0.03125 -0.00416 C -0.0401 -0.0081 -0.03715 -0.0074 -0.05156 -0.00833 C -0.06562 -0.00948 -0.07968 -0.00972 -0.09375 -0.01064 C -0.09826 -0.01203 -0.10555 -0.01435 -0.10937 -0.01666 C -0.11146 -0.01805 -0.11354 -0.01967 -0.11562 -0.02083 C -0.11944 -0.02314 -0.12257 -0.0236 -0.12656 -0.02499 C -0.12812 -0.02569 -0.12968 -0.02661 -0.13125 -0.02731 C -0.15295 -0.03495 -0.13524 -0.02754 -0.15312 -0.03564 L -0.15781 -0.03749 C -0.16718 -0.03703 -0.17656 -0.0368 -0.18593 -0.03564 C -0.18767 -0.03541 -0.18923 -0.03448 -0.19062 -0.03333 C -0.20486 -0.02291 -0.19566 -0.02893 -0.20468 -0.01897 C -0.20607 -0.01735 -0.20781 -0.0162 -0.20937 -0.01481 C -0.21041 -0.01249 -0.21163 -0.01064 -0.2125 -0.00833 C -0.21528 -0.00115 -0.21406 0.00371 -0.21406 0.01251 L -0.21406 0.01251 " pathEditMode="relative" ptsTypes="AAAAAAAAAAAAAAAAAA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781 -0.0118 L -0.00781 -0.0118 C -0.01163 -0.01736 -0.01476 -0.02361 -0.01892 -0.02847 C -0.02014 -0.03009 -0.02205 -0.02963 -0.02344 -0.03078 C -0.03594 -0.04004 -0.02361 -0.03495 -0.03594 -0.03912 C -0.03767 -0.04051 -0.03906 -0.04213 -0.0408 -0.04328 C -0.04271 -0.04421 -0.04497 -0.04444 -0.04705 -0.04514 C -0.04861 -0.04583 -0.05 -0.04676 -0.05156 -0.04745 C -0.05365 -0.04815 -0.0559 -0.04861 -0.05781 -0.0493 C -0.09497 -0.06435 -0.03403 -0.05278 -0.14219 -0.05578 C -0.14392 -0.05717 -0.14531 -0.05879 -0.14705 -0.05995 C -0.15 -0.06157 -0.15642 -0.06412 -0.15642 -0.06412 C -0.16042 -0.06944 -0.16476 -0.07616 -0.17031 -0.07847 C -0.17205 -0.0794 -0.17361 -0.07963 -0.17517 -0.08078 C -0.17674 -0.08171 -0.17812 -0.08379 -0.17969 -0.08495 C -0.18194 -0.08634 -0.18872 -0.08842 -0.1908 -0.08889 C -0.1974 -0.08819 -0.20434 -0.08866 -0.21094 -0.0868 C -0.21285 -0.08657 -0.21562 -0.08264 -0.21562 -0.08264 L -0.21562 -0.08264 " pathEditMode="relative" ptsTypes="AAAAAAAAAAAAAAAAAAA">
                                      <p:cBhvr>
                                        <p:cTn id="1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94444E-6 -4.07407E-6 L 1.94444E-6 0.00024 C -0.00052 0.00741 -0.00052 0.01528 -0.00156 0.02269 C -0.00209 0.02709 -0.00469 0.03519 -0.00469 0.03542 C -0.00521 0.04028 -0.00538 0.04514 -0.00625 0.05 C -0.00643 0.05209 -0.00764 0.05394 -0.00781 0.05602 C -0.0092 0.10255 -0.0099 0.14908 -0.01094 0.19584 C -0.01285 0.29445 0.00746 0.27385 -0.01719 0.29584 C -0.03299 0.29144 -0.0184 0.29584 -0.02969 0.29167 C -0.03177 0.29074 -0.03386 0.29051 -0.03594 0.28936 C -0.03802 0.28843 -0.03993 0.28658 -0.04219 0.28519 C -0.04358 0.28449 -0.04531 0.2838 -0.04688 0.28334 C -0.04844 0.28195 -0.04983 0.2801 -0.05156 0.27917 C -0.05295 0.27801 -0.05486 0.27824 -0.05625 0.27686 C -0.07344 0.25857 -0.06059 0.26528 -0.07188 0.26019 C -0.08143 0.24121 -0.0684 0.26459 -0.07969 0.25186 C -0.08264 0.24862 -0.0849 0.24144 -0.0875 0.2375 C -0.08889 0.23519 -0.0908 0.23334 -0.09219 0.23102 C -0.0934 0.22917 -0.0941 0.22686 -0.09531 0.225 C -0.0967 0.22269 -0.09809 0.22014 -0.1 0.21852 C -0.10278 0.21644 -0.10938 0.21436 -0.10938 0.21459 C -0.11042 0.21667 -0.11233 0.21829 -0.1125 0.22084 C -0.11285 0.225 -0.11337 0.23033 -0.11094 0.23334 C -0.10816 0.23635 -0.10365 0.23473 -0.1 0.23519 C -0.09375 0.23612 -0.0875 0.23658 -0.08125 0.2375 C -0.07813 0.24167 -0.07552 0.24653 -0.07188 0.25 C -0.07031 0.25139 -0.06858 0.25232 -0.06719 0.25417 C -0.06389 0.25787 -0.06146 0.2632 -0.05781 0.26667 C -0.04097 0.28149 -0.06649 0.25834 -0.04844 0.27686 C -0.04549 0.2801 -0.04219 0.28241 -0.03906 0.28519 L -0.02969 0.29352 C -0.02813 0.29491 -0.02674 0.29723 -0.025 0.29769 C -0.02292 0.29862 -0.02084 0.29931 -0.01875 0.3 C -0.01024 0.30209 -0.01024 0.30116 -0.00313 0.30417 C 0.00017 0.30533 0.00364 0.30579 0.00625 0.30834 L 0.01562 0.31667 L 0.02031 0.32084 C 0.02309 0.33172 0.02101 0.32524 0.02812 0.33936 C 0.02916 0.34167 0.03073 0.34329 0.03125 0.34584 C 0.03281 0.35209 0.03264 0.35278 0.03594 0.35834 C 0.0375 0.36042 0.03941 0.36204 0.04062 0.36436 C 0.04201 0.3669 0.04271 0.37014 0.04375 0.37269 C 0.04479 0.375 0.04618 0.37686 0.04687 0.37917 C 0.05 0.38797 0.04982 0.39144 0.05156 0.4 C 0.05208 0.40209 0.0526 0.40417 0.0533 0.40602 C 0.0526 0.42408 0.05347 0.44237 0.05156 0.46019 C 0.05139 0.4632 0.04826 0.46412 0.04687 0.46667 C 0.03715 0.48334 0.04514 0.47524 0.03594 0.48334 C 0.03489 0.48519 0.03455 0.4882 0.03281 0.48936 C 0.03003 0.4919 0.02673 0.4926 0.02344 0.49352 L 0.00469 0.5 L -0.00781 0.50417 C -0.01441 0.50695 -0.01077 0.50556 -0.01875 0.50834 C -0.01979 0.51019 -0.02118 0.51204 -0.02188 0.51436 C -0.02274 0.51783 -0.02344 0.525 -0.02344 0.52524 L -0.02813 0.52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6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0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3" grpId="0" animBg="1"/>
      <p:bldP spid="8" grpId="0" animBg="1"/>
      <p:bldP spid="9" grpId="0" animBg="1"/>
      <p:bldP spid="12" grpId="0" animBg="1"/>
      <p:bldP spid="15" grpId="0" animBg="1"/>
      <p:bldP spid="17" grpId="0" animBg="1"/>
      <p:bldP spid="22" grpId="0" animBg="1"/>
      <p:bldP spid="24" grpId="0" animBg="1"/>
      <p:bldP spid="24" grpId="1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7371</TotalTime>
  <Words>833</Words>
  <Application>Microsoft Office PowerPoint</Application>
  <PresentationFormat>On-screen Show (4:3)</PresentationFormat>
  <Paragraphs>138</Paragraphs>
  <Slides>19</Slides>
  <Notes>15</Notes>
  <HiddenSlides>3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 Narrow</vt:lpstr>
      <vt:lpstr>Calibri</vt:lpstr>
      <vt:lpstr>Nikosh</vt:lpstr>
      <vt:lpstr>NikoshBAN</vt:lpstr>
      <vt:lpstr>Times New Roman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Apu</cp:lastModifiedBy>
  <cp:revision>1339</cp:revision>
  <dcterms:created xsi:type="dcterms:W3CDTF">2006-08-16T00:00:00Z</dcterms:created>
  <dcterms:modified xsi:type="dcterms:W3CDTF">2016-08-10T04:10:33Z</dcterms:modified>
</cp:coreProperties>
</file>